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8" r:id="rId3"/>
    <p:sldId id="368" r:id="rId4"/>
    <p:sldId id="429" r:id="rId5"/>
    <p:sldId id="369" r:id="rId6"/>
    <p:sldId id="439" r:id="rId7"/>
    <p:sldId id="406" r:id="rId8"/>
    <p:sldId id="430" r:id="rId9"/>
    <p:sldId id="359" r:id="rId10"/>
    <p:sldId id="431" r:id="rId11"/>
    <p:sldId id="441" r:id="rId12"/>
    <p:sldId id="440" r:id="rId13"/>
    <p:sldId id="432" r:id="rId14"/>
    <p:sldId id="370" r:id="rId15"/>
    <p:sldId id="407" r:id="rId16"/>
    <p:sldId id="371" r:id="rId17"/>
    <p:sldId id="408" r:id="rId18"/>
    <p:sldId id="373" r:id="rId19"/>
    <p:sldId id="409" r:id="rId20"/>
    <p:sldId id="410" r:id="rId21"/>
    <p:sldId id="412" r:id="rId22"/>
    <p:sldId id="433" r:id="rId23"/>
    <p:sldId id="442" r:id="rId24"/>
    <p:sldId id="434" r:id="rId25"/>
    <p:sldId id="413" r:id="rId26"/>
    <p:sldId id="435" r:id="rId27"/>
    <p:sldId id="414" r:id="rId28"/>
    <p:sldId id="436" r:id="rId29"/>
    <p:sldId id="384" r:id="rId30"/>
    <p:sldId id="437" r:id="rId31"/>
    <p:sldId id="415" r:id="rId32"/>
    <p:sldId id="405" r:id="rId33"/>
    <p:sldId id="416" r:id="rId34"/>
    <p:sldId id="418" r:id="rId35"/>
    <p:sldId id="420" r:id="rId36"/>
    <p:sldId id="421" r:id="rId37"/>
    <p:sldId id="422" r:id="rId38"/>
    <p:sldId id="423" r:id="rId39"/>
    <p:sldId id="438" r:id="rId40"/>
    <p:sldId id="443" r:id="rId41"/>
    <p:sldId id="428" r:id="rId42"/>
    <p:sldId id="445" r:id="rId43"/>
    <p:sldId id="444" r:id="rId44"/>
    <p:sldId id="424" r:id="rId45"/>
    <p:sldId id="425" r:id="rId46"/>
    <p:sldId id="427" r:id="rId47"/>
    <p:sldId id="426" r:id="rId48"/>
    <p:sldId id="446" r:id="rId49"/>
    <p:sldId id="447" r:id="rId50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10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A12E7-AA98-49BE-97C3-C0E85D8C30AF}" type="slidenum">
              <a:rPr lang="hu-HU" altLang="hu-HU" smtClean="0"/>
              <a:pPr>
                <a:defRPr/>
              </a:pPr>
              <a:t>43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16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png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png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pn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9.png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1.png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hu-HU" altLang="hu-HU" sz="4000" dirty="0" err="1" smtClean="0"/>
              <a:t>Linear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classifiers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University of Szeged</a:t>
            </a:r>
            <a:endParaRPr lang="hu-HU" altLang="hu-HU" sz="2000" dirty="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Institute of </a:t>
            </a:r>
            <a:r>
              <a:rPr lang="hu-HU" altLang="hu-HU" sz="2000" dirty="0" err="1" smtClean="0"/>
              <a:t>Informatics</a:t>
            </a:r>
            <a:endParaRPr lang="hu-HU" altLang="hu-HU" sz="2000" dirty="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2023 / </a:t>
            </a:r>
            <a:r>
              <a:rPr lang="hu-HU" altLang="hu-HU" sz="2000" dirty="0" err="1" smtClean="0"/>
              <a:t>Apr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/ </a:t>
            </a:r>
            <a:r>
              <a:rPr lang="hu-HU" altLang="hu-HU" sz="2000" dirty="0" smtClean="0"/>
              <a:t>06</a:t>
            </a:r>
            <a:endParaRPr lang="en-US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40" y="3861048"/>
            <a:ext cx="4119886" cy="268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Training the linear classifier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510736" cy="4525963"/>
          </a:xfrm>
        </p:spPr>
        <p:txBody>
          <a:bodyPr/>
          <a:lstStyle/>
          <a:p>
            <a:r>
              <a:rPr lang="en-US" sz="2800" dirty="0" smtClean="0"/>
              <a:t>We start with the two-class case</a:t>
            </a:r>
            <a:endParaRPr lang="hu-HU" sz="2800" dirty="0" smtClean="0"/>
          </a:p>
          <a:p>
            <a:r>
              <a:rPr lang="en-US" sz="2800" dirty="0"/>
              <a:t>Given samples </a:t>
            </a:r>
            <a:r>
              <a:rPr lang="en-US" sz="2800" dirty="0" smtClean="0"/>
              <a:t>from classes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/>
              <a:t>, </a:t>
            </a:r>
            <a:r>
              <a:rPr lang="en-US" sz="2800" dirty="0"/>
              <a:t>how can we select the weight so that the classification error is zero?</a:t>
            </a:r>
          </a:p>
          <a:p>
            <a:r>
              <a:rPr lang="en-US" sz="2800" dirty="0" smtClean="0"/>
              <a:t>Remember that</a:t>
            </a:r>
            <a:r>
              <a:rPr lang="hu-HU" sz="2800" dirty="0" smtClean="0"/>
              <a:t>:  </a:t>
            </a:r>
            <a:r>
              <a:rPr lang="en-US" sz="2800" dirty="0" smtClean="0"/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classified 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classified 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en-US" sz="2800" dirty="0" smtClean="0"/>
              <a:t>So the classification error is zero if: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endParaRPr lang="hu-HU" sz="28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Training the linear classifier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/>
              <a:t>So the classification error is zero if: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/>
              <a:t>and</a:t>
            </a:r>
            <a:r>
              <a:rPr lang="hu-HU" sz="2800" dirty="0" smtClean="0"/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en-US" sz="2800" dirty="0" smtClean="0"/>
              <a:t>Equivalently, the error is zero if</a:t>
            </a:r>
            <a:r>
              <a:rPr lang="hu-HU" sz="2800" dirty="0" smtClean="0"/>
              <a:t>:</a:t>
            </a:r>
            <a:endParaRPr lang="hu-HU" sz="2800" dirty="0" smtClean="0"/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    and</a:t>
            </a:r>
            <a:r>
              <a:rPr lang="hu-HU" sz="2800" dirty="0"/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en-US" sz="2800" b="1" dirty="0" smtClean="0"/>
              <a:t>Normalization step</a:t>
            </a:r>
            <a:r>
              <a:rPr lang="hu-HU" sz="2800" dirty="0" smtClean="0"/>
              <a:t>: </a:t>
            </a:r>
            <a:r>
              <a:rPr lang="en-US" sz="2800" dirty="0" smtClean="0"/>
              <a:t>we multiply all samples from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/>
              <a:t> </a:t>
            </a:r>
            <a:r>
              <a:rPr lang="en-US" sz="2800" dirty="0" smtClean="0"/>
              <a:t>by -</a:t>
            </a:r>
            <a:r>
              <a:rPr lang="hu-HU" sz="2800" dirty="0" smtClean="0"/>
              <a:t>1: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>
              <a:cs typeface="Times New Roman" panose="02020603050405020304" pitchFamily="18" charset="0"/>
            </a:endParaRPr>
          </a:p>
          <a:p>
            <a:r>
              <a:rPr lang="en-US" sz="2800" dirty="0" smtClean="0"/>
              <a:t>Now we can formalize the goal of training </a:t>
            </a:r>
            <a:r>
              <a:rPr lang="en-US" sz="2800" dirty="0" smtClean="0"/>
              <a:t>as finding a weight vector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/>
              <a:t> for which</a:t>
            </a:r>
            <a:r>
              <a:rPr lang="hu-HU" sz="2800" dirty="0" smtClean="0"/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/>
          </a:p>
          <a:p>
            <a:endParaRPr lang="hu-HU" sz="28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6165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Visualizing the classification problem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609600" y="1268760"/>
            <a:ext cx="11247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800" kern="0" dirty="0" smtClean="0"/>
          </a:p>
          <a:p>
            <a:endParaRPr lang="en-US" sz="2800" kern="0" dirty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/>
          </a:p>
          <a:p>
            <a:r>
              <a:rPr lang="en-US" sz="2800" kern="0" dirty="0" smtClean="0"/>
              <a:t>All vectors from the shaded region give a good solution</a:t>
            </a:r>
            <a:endParaRPr lang="hu-HU" sz="2800" kern="0" dirty="0"/>
          </a:p>
          <a:p>
            <a:pPr lvl="1"/>
            <a:r>
              <a:rPr lang="en-US" sz="2400" kern="0" dirty="0" smtClean="0"/>
              <a:t>So usually there is no unique solution, rather a solution region</a:t>
            </a:r>
            <a:endParaRPr lang="hu-HU" sz="2400" kern="0" dirty="0"/>
          </a:p>
          <a:p>
            <a:endParaRPr lang="hu-HU" sz="2800" kern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052736"/>
            <a:ext cx="633888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11"/>
          <p:cNvSpPr txBox="1">
            <a:spLocks noChangeArrowheads="1"/>
          </p:cNvSpPr>
          <p:nvPr/>
        </p:nvSpPr>
        <p:spPr bwMode="auto">
          <a:xfrm>
            <a:off x="2207568" y="3944123"/>
            <a:ext cx="3239194" cy="70788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2000" dirty="0" smtClean="0">
                <a:latin typeface="+mn-lt"/>
              </a:rPr>
              <a:t>We seek a </a:t>
            </a:r>
            <a:r>
              <a:rPr lang="en-US" sz="2000" dirty="0" err="1" smtClean="0">
                <a:latin typeface="+mn-lt"/>
              </a:rPr>
              <a:t>hyperplane</a:t>
            </a:r>
            <a:r>
              <a:rPr lang="en-US" sz="2000" dirty="0" smtClean="0">
                <a:latin typeface="+mn-lt"/>
              </a:rPr>
              <a:t> that </a:t>
            </a:r>
            <a:r>
              <a:rPr lang="en-US" sz="2000" b="1" dirty="0" smtClean="0">
                <a:latin typeface="+mn-lt"/>
              </a:rPr>
              <a:t>separates</a:t>
            </a:r>
            <a:r>
              <a:rPr lang="en-US" sz="2000" dirty="0" smtClean="0">
                <a:latin typeface="+mn-lt"/>
              </a:rPr>
              <a:t> the samples</a:t>
            </a:r>
            <a:endParaRPr lang="hu-HU" sz="2000" dirty="0">
              <a:latin typeface="+mn-lt"/>
            </a:endParaRPr>
          </a:p>
        </p:txBody>
      </p:sp>
      <p:sp>
        <p:nvSpPr>
          <p:cNvPr id="8" name="Szövegdoboz 10"/>
          <p:cNvSpPr txBox="1">
            <a:spLocks noChangeArrowheads="1"/>
          </p:cNvSpPr>
          <p:nvPr/>
        </p:nvSpPr>
        <p:spPr bwMode="auto">
          <a:xfrm>
            <a:off x="6281824" y="3964323"/>
            <a:ext cx="3702608" cy="1015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/>
              <a:t>We seek a </a:t>
            </a:r>
            <a:r>
              <a:rPr lang="en-US" sz="2000" dirty="0" err="1"/>
              <a:t>hyperplane</a:t>
            </a:r>
            <a:r>
              <a:rPr lang="en-US" sz="2000" dirty="0"/>
              <a:t> that </a:t>
            </a:r>
            <a:r>
              <a:rPr lang="en-US" sz="2000" b="1" dirty="0"/>
              <a:t>puts the </a:t>
            </a:r>
            <a:r>
              <a:rPr lang="en-US" sz="2000" dirty="0"/>
              <a:t>normalized </a:t>
            </a:r>
            <a:r>
              <a:rPr lang="en-US" sz="2000" b="1" dirty="0"/>
              <a:t>samples on the same side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7196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Training the linear classifier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en-US" sz="2800" dirty="0"/>
              <a:t>The goal of training is to find a weight vector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/>
              <a:t> </a:t>
            </a:r>
            <a:r>
              <a:rPr lang="en-US" sz="2800" dirty="0"/>
              <a:t>for which </a:t>
            </a:r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		   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dirty="0"/>
          </a:p>
          <a:p>
            <a:r>
              <a:rPr lang="en-US" sz="2800" dirty="0" smtClean="0"/>
              <a:t>There exist several </a:t>
            </a:r>
            <a:r>
              <a:rPr lang="en-US" sz="2800" dirty="0"/>
              <a:t>methods for this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perceptron </a:t>
            </a:r>
            <a:r>
              <a:rPr lang="en-US" sz="2400" dirty="0"/>
              <a:t>algorithm </a:t>
            </a:r>
            <a:r>
              <a:rPr lang="en-US" sz="2400" dirty="0" smtClean="0"/>
              <a:t>gives </a:t>
            </a:r>
            <a:r>
              <a:rPr lang="en-US" sz="2400" dirty="0"/>
              <a:t>an </a:t>
            </a:r>
            <a:r>
              <a:rPr lang="en-US" sz="2400" b="1" dirty="0"/>
              <a:t>iterative </a:t>
            </a:r>
            <a:r>
              <a:rPr lang="en-US" sz="2400" dirty="0"/>
              <a:t>solution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linear regression </a:t>
            </a:r>
            <a:r>
              <a:rPr lang="en-US" sz="2400" dirty="0"/>
              <a:t>method </a:t>
            </a:r>
            <a:r>
              <a:rPr lang="en-US" sz="2400" dirty="0" smtClean="0"/>
              <a:t>defines </a:t>
            </a:r>
            <a:r>
              <a:rPr lang="en-US" sz="2400" dirty="0"/>
              <a:t>an error </a:t>
            </a:r>
            <a:r>
              <a:rPr lang="en-US" sz="2400" dirty="0" smtClean="0"/>
              <a:t>function and solves this </a:t>
            </a:r>
            <a:r>
              <a:rPr lang="en-US" sz="2400" dirty="0"/>
              <a:t>by a </a:t>
            </a:r>
            <a:r>
              <a:rPr lang="en-US" sz="2400" b="1" dirty="0"/>
              <a:t>closed-form </a:t>
            </a:r>
            <a:r>
              <a:rPr lang="en-US" sz="2400" dirty="0"/>
              <a:t>solution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gradient descent </a:t>
            </a:r>
            <a:r>
              <a:rPr lang="en-US" sz="2400" dirty="0"/>
              <a:t>method optimizes the same error function by an </a:t>
            </a:r>
            <a:r>
              <a:rPr lang="en-US" sz="2400" b="1" dirty="0"/>
              <a:t>iterative </a:t>
            </a:r>
            <a:r>
              <a:rPr lang="en-US" sz="2400" dirty="0"/>
              <a:t>solution</a:t>
            </a:r>
          </a:p>
          <a:p>
            <a:pPr lvl="1"/>
            <a:r>
              <a:rPr lang="en-US" sz="2400" dirty="0" smtClean="0"/>
              <a:t>The Ho-</a:t>
            </a:r>
            <a:r>
              <a:rPr lang="en-US" sz="2400" dirty="0" err="1" smtClean="0"/>
              <a:t>Kayshap</a:t>
            </a:r>
            <a:r>
              <a:rPr lang="en-US" sz="2400" dirty="0" smtClean="0"/>
              <a:t> procedure uses a modified </a:t>
            </a:r>
            <a:r>
              <a:rPr lang="en-US" sz="2400" b="1" dirty="0" smtClean="0"/>
              <a:t>error function</a:t>
            </a:r>
            <a:endParaRPr lang="en-US" sz="2400" dirty="0"/>
          </a:p>
          <a:p>
            <a:pPr lvl="1"/>
            <a:r>
              <a:rPr lang="en-US" sz="2400" dirty="0" smtClean="0"/>
              <a:t>Generalizing </a:t>
            </a:r>
            <a:r>
              <a:rPr lang="en-US" sz="2400" dirty="0"/>
              <a:t>the linear discriminant </a:t>
            </a:r>
            <a:r>
              <a:rPr lang="en-US" sz="2400" dirty="0" smtClean="0"/>
              <a:t>function leads </a:t>
            </a:r>
            <a:r>
              <a:rPr lang="en-US" sz="2400" dirty="0"/>
              <a:t>to </a:t>
            </a:r>
            <a:r>
              <a:rPr lang="en-US" sz="2400" b="1" dirty="0"/>
              <a:t>logistic </a:t>
            </a:r>
            <a:r>
              <a:rPr lang="en-US" sz="2400" b="1" dirty="0" smtClean="0"/>
              <a:t>regression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Perceptron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070576" cy="4525963"/>
          </a:xfrm>
        </p:spPr>
        <p:txBody>
          <a:bodyPr/>
          <a:lstStyle/>
          <a:p>
            <a:r>
              <a:rPr lang="en-US" sz="2800" dirty="0"/>
              <a:t>Rosenblatt invented the linear classifier as the “perceptron” in 1957</a:t>
            </a:r>
          </a:p>
          <a:p>
            <a:r>
              <a:rPr lang="en-US" sz="2800" dirty="0"/>
              <a:t>He also proposed a training </a:t>
            </a:r>
            <a:r>
              <a:rPr lang="en-US" sz="2800" dirty="0" smtClean="0"/>
              <a:t>method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perceptron </a:t>
            </a:r>
            <a:r>
              <a:rPr lang="en-US" sz="2400" dirty="0"/>
              <a:t>learning rule</a:t>
            </a:r>
          </a:p>
          <a:p>
            <a:r>
              <a:rPr lang="en-US" sz="2800" dirty="0"/>
              <a:t>He pointed out the similarity of the model to biological neurons</a:t>
            </a:r>
          </a:p>
          <a:p>
            <a:r>
              <a:rPr lang="en-US" sz="2800" dirty="0"/>
              <a:t>This was the origin of the “artificial neural network” research field</a:t>
            </a:r>
          </a:p>
          <a:p>
            <a:pPr lvl="1"/>
            <a:r>
              <a:rPr lang="en-US" sz="2400" dirty="0" smtClean="0"/>
              <a:t>Artificial </a:t>
            </a:r>
            <a:r>
              <a:rPr lang="en-US" sz="2400" dirty="0" smtClean="0"/>
              <a:t>Neural Networks (ANN) = Multi-Layer Perceptron (MLP)</a:t>
            </a:r>
          </a:p>
          <a:p>
            <a:pPr lvl="1"/>
            <a:r>
              <a:rPr lang="en-US" sz="2400" dirty="0" smtClean="0"/>
              <a:t>Of course we do not even have a single layer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429000"/>
            <a:ext cx="4388088" cy="27425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908719"/>
            <a:ext cx="4229065" cy="2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perceptron learning rule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8438728" cy="4525963"/>
          </a:xfrm>
        </p:spPr>
        <p:txBody>
          <a:bodyPr/>
          <a:lstStyle/>
          <a:p>
            <a:r>
              <a:rPr lang="hu-HU" sz="2800" b="1" dirty="0" err="1" smtClean="0"/>
              <a:t>Itera</a:t>
            </a:r>
            <a:r>
              <a:rPr lang="en-US" sz="2800" b="1" dirty="0" err="1" smtClean="0"/>
              <a:t>tive</a:t>
            </a:r>
            <a:r>
              <a:rPr lang="hu-HU" sz="2800" dirty="0" smtClean="0"/>
              <a:t> </a:t>
            </a:r>
            <a:r>
              <a:rPr lang="en-US" sz="2800" dirty="0" smtClean="0"/>
              <a:t>algorithm</a:t>
            </a:r>
            <a:endParaRPr lang="hu-HU" sz="2800" dirty="0" smtClean="0"/>
          </a:p>
          <a:p>
            <a:pPr lvl="1"/>
            <a:r>
              <a:rPr lang="en-US" sz="2400" dirty="0" smtClean="0"/>
              <a:t>So it goes through the training samples many times</a:t>
            </a:r>
            <a:endParaRPr lang="hu-HU" sz="2400" dirty="0"/>
          </a:p>
          <a:p>
            <a:r>
              <a:rPr lang="en-US" sz="2800" dirty="0" smtClean="0"/>
              <a:t>Realization</a:t>
            </a:r>
            <a:r>
              <a:rPr lang="hu-HU" sz="2800" dirty="0" smtClean="0"/>
              <a:t>:</a:t>
            </a:r>
            <a:endParaRPr lang="hu-HU" sz="2800" dirty="0" smtClean="0"/>
          </a:p>
          <a:p>
            <a:pPr lvl="1"/>
            <a:r>
              <a:rPr lang="en-US" sz="2400" dirty="0" smtClean="0"/>
              <a:t>1) If </a:t>
            </a:r>
            <a:r>
              <a:rPr lang="en-US" sz="2400" dirty="0"/>
              <a:t>a sample is correctly classified, it does nothing</a:t>
            </a:r>
          </a:p>
          <a:p>
            <a:pPr lvl="1"/>
            <a:r>
              <a:rPr lang="en-US" sz="2400" dirty="0" smtClean="0"/>
              <a:t>2) If </a:t>
            </a:r>
            <a:r>
              <a:rPr lang="en-US" sz="2400" dirty="0"/>
              <a:t>a sample is misclassified, it modifies the weights</a:t>
            </a:r>
          </a:p>
          <a:p>
            <a:r>
              <a:rPr lang="en-US" sz="2800" dirty="0"/>
              <a:t>If the </a:t>
            </a:r>
            <a:r>
              <a:rPr lang="en-US" sz="2800" dirty="0" smtClean="0"/>
              <a:t>two </a:t>
            </a:r>
            <a:r>
              <a:rPr lang="en-US" sz="2800" dirty="0"/>
              <a:t>classes are linearly separable, then it finds a good solution in </a:t>
            </a:r>
            <a:r>
              <a:rPr lang="en-US" sz="2800" b="1" dirty="0"/>
              <a:t>finite steps</a:t>
            </a:r>
          </a:p>
          <a:p>
            <a:r>
              <a:rPr lang="en-US" sz="2800" dirty="0"/>
              <a:t>However, it guarantees nothing when there is no solution</a:t>
            </a:r>
          </a:p>
          <a:p>
            <a:pPr lvl="1"/>
            <a:r>
              <a:rPr lang="en-US" sz="2400" dirty="0"/>
              <a:t>This is why we will prefer other methods </a:t>
            </a:r>
            <a:r>
              <a:rPr lang="en-US" sz="2400" dirty="0" smtClean="0"/>
              <a:t>later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perceptron learning rule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en-US" sz="2800" dirty="0" smtClean="0"/>
              <a:t>Proof that it modifies the weights </a:t>
            </a:r>
            <a:r>
              <a:rPr lang="en-US" sz="2800" b="1" dirty="0" smtClean="0"/>
              <a:t>in the right direction</a:t>
            </a:r>
            <a:r>
              <a:rPr lang="en-US" sz="2800" dirty="0" smtClean="0"/>
              <a:t>:</a:t>
            </a:r>
            <a:endParaRPr lang="hu-HU" sz="2800" dirty="0"/>
          </a:p>
          <a:p>
            <a:pPr lvl="1"/>
            <a:r>
              <a:rPr lang="en-US" sz="2400" dirty="0" smtClean="0"/>
              <a:t>A sample is misclassified if		</a:t>
            </a:r>
            <a:r>
              <a:rPr lang="hu-HU" sz="2400" dirty="0" smtClean="0"/>
              <a:t>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u-HU" sz="2400" dirty="0"/>
          </a:p>
          <a:p>
            <a:pPr lvl="1"/>
            <a:r>
              <a:rPr lang="en-US" sz="2400" dirty="0" smtClean="0"/>
              <a:t>In that case, the algorithm updates the weights</a:t>
            </a:r>
            <a:r>
              <a:rPr lang="hu-HU" sz="2400" dirty="0" smtClean="0"/>
              <a:t>:</a:t>
            </a:r>
            <a:r>
              <a:rPr lang="hu-HU" sz="2400" dirty="0" smtClean="0"/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(k+1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400" dirty="0"/>
          </a:p>
          <a:p>
            <a:pPr lvl="1"/>
            <a:r>
              <a:rPr lang="en-US" sz="2400" dirty="0" smtClean="0"/>
              <a:t>Then the output value changes as:        </a:t>
            </a:r>
            <a:r>
              <a:rPr lang="en-US" sz="2400" dirty="0" smtClean="0"/>
              <a:t>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4" y="1124744"/>
            <a:ext cx="8524494" cy="27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888088" y="5661248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flipV="1">
            <a:off x="7392144" y="5517233"/>
            <a:ext cx="504056" cy="27749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19936" y="1682322"/>
            <a:ext cx="8150696" cy="1853492"/>
          </a:xfrm>
        </p:spPr>
        <p:txBody>
          <a:bodyPr/>
          <a:lstStyle/>
          <a:p>
            <a:r>
              <a:rPr lang="en-US" sz="2800" dirty="0" smtClean="0"/>
              <a:t>Red</a:t>
            </a:r>
            <a:r>
              <a:rPr lang="hu-HU" sz="2800" dirty="0" smtClean="0"/>
              <a:t>: </a:t>
            </a:r>
            <a:r>
              <a:rPr lang="en-US" sz="2800" dirty="0" smtClean="0"/>
              <a:t>decision surface before update</a:t>
            </a:r>
            <a:endParaRPr lang="hu-HU" sz="2800" dirty="0" smtClean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 smtClean="0"/>
              <a:t> </a:t>
            </a:r>
            <a:r>
              <a:rPr lang="en-US" sz="2400" dirty="0" smtClean="0"/>
              <a:t>is on the wrong side</a:t>
            </a:r>
            <a:endParaRPr lang="hu-HU" sz="2400" dirty="0" smtClean="0"/>
          </a:p>
          <a:p>
            <a:r>
              <a:rPr lang="en-US" sz="2800" dirty="0" smtClean="0"/>
              <a:t>Greed</a:t>
            </a:r>
            <a:r>
              <a:rPr lang="hu-HU" sz="2800" dirty="0" smtClean="0"/>
              <a:t>: </a:t>
            </a:r>
            <a:r>
              <a:rPr lang="en-US" sz="2800" dirty="0" smtClean="0"/>
              <a:t>decision surface after update</a:t>
            </a:r>
            <a:endParaRPr lang="hu-HU" sz="2800" dirty="0"/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/>
              <a:t> </a:t>
            </a:r>
            <a:r>
              <a:rPr lang="en-US" sz="2400" dirty="0" smtClean="0"/>
              <a:t>is on the proper side</a:t>
            </a:r>
            <a:endParaRPr lang="hu-H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908720"/>
            <a:ext cx="4191000" cy="34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28" y="3958504"/>
            <a:ext cx="8814871" cy="20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52" y="3068959"/>
            <a:ext cx="6873240" cy="346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391056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perceptron update rule modifies the weights after each sample</a:t>
            </a:r>
          </a:p>
          <a:p>
            <a:pPr lvl="1"/>
            <a:r>
              <a:rPr lang="en-US" sz="2400" dirty="0"/>
              <a:t>This is what we call </a:t>
            </a:r>
            <a:r>
              <a:rPr lang="en-US" sz="2400" b="1" dirty="0"/>
              <a:t>on-line learning</a:t>
            </a:r>
          </a:p>
          <a:p>
            <a:r>
              <a:rPr lang="en-US" sz="2800" dirty="0"/>
              <a:t>The off-line of batch variant updates the weights using all misclassified samples: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							</a:t>
            </a:r>
            <a:r>
              <a:rPr lang="en-US" sz="2800" dirty="0" smtClean="0"/>
              <a:t>        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</a:t>
            </a:r>
            <a:r>
              <a:rPr lang="en-US" sz="2400" dirty="0" smtClean="0"/>
              <a:t>is the set of all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</a:t>
            </a:r>
            <a:r>
              <a:rPr lang="en-US" sz="2400" dirty="0" smtClean="0"/>
              <a:t>          </a:t>
            </a:r>
            <a:r>
              <a:rPr lang="en-US" sz="2400" dirty="0" smtClean="0"/>
              <a:t>misclassified examples</a:t>
            </a:r>
            <a:endParaRPr lang="hu-HU" sz="2400" dirty="0"/>
          </a:p>
          <a:p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							</a:t>
            </a:r>
            <a:r>
              <a:rPr lang="en-US" sz="2400" dirty="0" smtClean="0"/>
              <a:t>        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</a:t>
            </a:r>
            <a:r>
              <a:rPr lang="hu-HU" sz="2400" dirty="0"/>
              <a:t> </a:t>
            </a:r>
            <a:r>
              <a:rPr lang="en-US" sz="2400" dirty="0" smtClean="0"/>
              <a:t>is the learning rate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</a:t>
            </a:r>
            <a:r>
              <a:rPr lang="en-US" sz="2400" dirty="0" smtClean="0"/>
              <a:t>          </a:t>
            </a:r>
            <a:r>
              <a:rPr lang="hu-HU" sz="2400" dirty="0" smtClean="0"/>
              <a:t>(</a:t>
            </a:r>
            <a:r>
              <a:rPr lang="en-US" sz="2400" dirty="0" smtClean="0"/>
              <a:t>a small positive value, which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	</a:t>
            </a:r>
            <a:r>
              <a:rPr lang="en-US" sz="2400" dirty="0" smtClean="0"/>
              <a:t>is constant, or decreases</a:t>
            </a:r>
            <a:r>
              <a:rPr lang="hu-HU" sz="2400" dirty="0" smtClean="0"/>
              <a:t>)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Training in batch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Training by optimizing a target function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350496" cy="4525963"/>
          </a:xfrm>
        </p:spPr>
        <p:txBody>
          <a:bodyPr/>
          <a:lstStyle/>
          <a:p>
            <a:r>
              <a:rPr lang="en-US" sz="2800" dirty="0" smtClean="0"/>
              <a:t>This </a:t>
            </a:r>
            <a:r>
              <a:rPr lang="en-US" sz="2800" dirty="0"/>
              <a:t>group of methods requires us to quantify the </a:t>
            </a:r>
            <a:r>
              <a:rPr lang="en-US" sz="2800" b="1" dirty="0"/>
              <a:t>error</a:t>
            </a:r>
            <a:r>
              <a:rPr lang="en-US" sz="2800" dirty="0"/>
              <a:t> of the classifier by some function</a:t>
            </a:r>
          </a:p>
          <a:p>
            <a:pPr lvl="1"/>
            <a:r>
              <a:rPr lang="en-US" sz="2400" dirty="0"/>
              <a:t>This function is called the error function, cost function, objective function, target function,…</a:t>
            </a:r>
          </a:p>
          <a:p>
            <a:r>
              <a:rPr lang="en-US" sz="2800" dirty="0"/>
              <a:t>The parameters of this function will be the weights</a:t>
            </a:r>
          </a:p>
          <a:p>
            <a:r>
              <a:rPr lang="en-US" sz="2800" dirty="0"/>
              <a:t>We will find a proper set of parameters by optimizing the target </a:t>
            </a:r>
            <a:r>
              <a:rPr lang="en-US" sz="2800" dirty="0" smtClean="0"/>
              <a:t>function</a:t>
            </a:r>
            <a:endParaRPr lang="en-US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404011"/>
            <a:ext cx="4860697" cy="2373387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8832304" y="3531741"/>
            <a:ext cx="1728192" cy="689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</a:rPr>
              <a:t>Introduction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42725"/>
            <a:ext cx="7574631" cy="4525963"/>
          </a:xfrm>
        </p:spPr>
        <p:txBody>
          <a:bodyPr/>
          <a:lstStyle/>
          <a:p>
            <a:r>
              <a:rPr lang="en-US" sz="2800" dirty="0"/>
              <a:t>Remember that Bayes’ decision rule requires the knowledge of either</a:t>
            </a:r>
            <a:br>
              <a:rPr lang="en-US" sz="2800" dirty="0"/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, </a:t>
            </a:r>
            <a:r>
              <a:rPr lang="en-US" sz="2800" dirty="0" smtClean="0"/>
              <a:t>or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  <a:p>
            <a:r>
              <a:rPr lang="en-US" sz="2800" dirty="0"/>
              <a:t>We showed how to create an estimate for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using one Gaussian curve or a mixture of Gaussians</a:t>
            </a:r>
          </a:p>
          <a:p>
            <a:r>
              <a:rPr lang="en-US" sz="2800" dirty="0"/>
              <a:t>We also showed that modeling the distributions implicitly models the discriminant functions as well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916832"/>
            <a:ext cx="354937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Minimizing the error function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64945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This turns the machine learning problem into an </a:t>
            </a:r>
            <a:r>
              <a:rPr lang="en-US" sz="2800" b="1" kern="0" dirty="0"/>
              <a:t>optimization</a:t>
            </a:r>
            <a:r>
              <a:rPr lang="en-US" sz="2800" kern="0" dirty="0"/>
              <a:t> problem</a:t>
            </a:r>
          </a:p>
          <a:p>
            <a:r>
              <a:rPr lang="en-US" sz="2800" kern="0" dirty="0"/>
              <a:t>In the simplest case we can find the global optimum by a </a:t>
            </a:r>
            <a:r>
              <a:rPr lang="en-US" sz="2800" b="1" kern="0" dirty="0"/>
              <a:t>closed formula</a:t>
            </a:r>
          </a:p>
          <a:p>
            <a:r>
              <a:rPr lang="en-US" sz="2800" kern="0" dirty="0"/>
              <a:t>In more complex cases we will use </a:t>
            </a:r>
            <a:r>
              <a:rPr lang="en-US" sz="2800" b="1" kern="0" dirty="0"/>
              <a:t>iterative </a:t>
            </a:r>
            <a:r>
              <a:rPr lang="en-US" sz="2800" kern="0" dirty="0"/>
              <a:t>algorithms</a:t>
            </a:r>
          </a:p>
          <a:p>
            <a:pPr lvl="1"/>
            <a:r>
              <a:rPr lang="en-US" sz="2400" kern="0" dirty="0"/>
              <a:t>In the most complex cases these iterative algorithms will guarantee only to find a local optimum, not a global </a:t>
            </a:r>
            <a:r>
              <a:rPr lang="en-US" sz="2400" kern="0" dirty="0" smtClean="0"/>
              <a:t>optimum</a:t>
            </a:r>
            <a:endParaRPr lang="en-US" sz="2400" kern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484784"/>
            <a:ext cx="4789440" cy="31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1031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The </a:t>
            </a:r>
            <a:r>
              <a:rPr lang="en-US" sz="2800" kern="0" dirty="0"/>
              <a:t>simplest general optimization algorithm for multivariate functions</a:t>
            </a:r>
          </a:p>
          <a:p>
            <a:r>
              <a:rPr lang="en-US" sz="2800" kern="0" dirty="0"/>
              <a:t>Suppose that we want to minimize a function of many </a:t>
            </a:r>
            <a:r>
              <a:rPr lang="en-US" sz="2800" kern="0" dirty="0" smtClean="0"/>
              <a:t>variables</a:t>
            </a:r>
            <a:r>
              <a:rPr lang="hu-HU" sz="2800" kern="0" dirty="0" smtClean="0"/>
              <a:t>:</a:t>
            </a:r>
            <a:endParaRPr lang="hu-HU" sz="2800" kern="0" dirty="0" smtClean="0"/>
          </a:p>
          <a:p>
            <a:pPr marL="0" indent="0">
              <a:buNone/>
            </a:pPr>
            <a:r>
              <a:rPr lang="hu-HU" sz="2800" kern="0" dirty="0"/>
              <a:t>	</a:t>
            </a:r>
            <a:r>
              <a:rPr lang="hu-HU" sz="2800" kern="0" dirty="0" smtClean="0"/>
              <a:t>	</a:t>
            </a:r>
            <a:r>
              <a:rPr lang="hu-H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J(w) 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J(w</a:t>
            </a:r>
            <a:r>
              <a:rPr lang="en-US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kern="0" dirty="0"/>
          </a:p>
          <a:p>
            <a:r>
              <a:rPr lang="en-US" sz="2800" kern="0" dirty="0"/>
              <a:t>We know that in the minimum point the </a:t>
            </a:r>
            <a:r>
              <a:rPr lang="en-US" sz="2800" b="1" kern="0" dirty="0"/>
              <a:t>derivative is zero</a:t>
            </a:r>
          </a:p>
          <a:p>
            <a:pPr lvl="1"/>
            <a:r>
              <a:rPr lang="en-US" sz="2400" kern="0" dirty="0"/>
              <a:t>So, theoretically, we should calculate the partial derivatives and set them to </a:t>
            </a:r>
            <a:r>
              <a:rPr lang="en-US" sz="2400" kern="0" dirty="0" smtClean="0"/>
              <a:t>zero</a:t>
            </a:r>
            <a:r>
              <a:rPr lang="en-US" sz="2400" kern="0" dirty="0" smtClean="0"/>
              <a:t>:</a:t>
            </a:r>
            <a:endParaRPr lang="hu-HU" sz="2400" kern="0" dirty="0"/>
          </a:p>
          <a:p>
            <a:endParaRPr lang="hu-HU" sz="2800" kern="0" dirty="0"/>
          </a:p>
          <a:p>
            <a:endParaRPr lang="hu-HU" sz="2800" kern="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89" y="4221088"/>
            <a:ext cx="369049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</a:t>
            </a:r>
            <a:r>
              <a:rPr lang="en-US" dirty="0" smtClean="0"/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59904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However, in many practical cases we cannot </a:t>
            </a:r>
            <a:r>
              <a:rPr lang="en-US" sz="2800" kern="0" dirty="0" smtClean="0"/>
              <a:t>find the zero point of this function analytically</a:t>
            </a:r>
            <a:endParaRPr lang="en-US" sz="2800" kern="0" dirty="0"/>
          </a:p>
          <a:p>
            <a:r>
              <a:rPr lang="en-US" sz="2800" kern="0" dirty="0"/>
              <a:t>The gradient descent algorithm </a:t>
            </a:r>
            <a:r>
              <a:rPr lang="en-US" sz="2800" b="1" kern="0" dirty="0"/>
              <a:t>iteratively </a:t>
            </a:r>
            <a:r>
              <a:rPr lang="en-US" sz="2800" kern="0" dirty="0"/>
              <a:t>decreases the target function </a:t>
            </a:r>
            <a:r>
              <a:rPr lang="en-US" sz="2800" kern="0" dirty="0" smtClean="0"/>
              <a:t>instead</a:t>
            </a:r>
          </a:p>
          <a:p>
            <a:pPr lvl="1"/>
            <a:r>
              <a:rPr lang="en-US" sz="2400" kern="0" dirty="0" smtClean="0"/>
              <a:t>By </a:t>
            </a:r>
            <a:r>
              <a:rPr lang="en-US" sz="2400" kern="0" dirty="0"/>
              <a:t>stepping in the direction of the steepest </a:t>
            </a:r>
            <a:r>
              <a:rPr lang="en-US" sz="2400" kern="0" dirty="0" smtClean="0"/>
              <a:t>decrease…</a:t>
            </a:r>
          </a:p>
          <a:p>
            <a:pPr lvl="1"/>
            <a:r>
              <a:rPr lang="en-US" sz="2400" kern="0" dirty="0" smtClean="0"/>
              <a:t>…which </a:t>
            </a:r>
            <a:r>
              <a:rPr lang="en-US" sz="2400" kern="0" dirty="0"/>
              <a:t>direction is given by the gradient </a:t>
            </a:r>
            <a:r>
              <a:rPr lang="en-US" sz="2400" kern="0" dirty="0" smtClean="0"/>
              <a:t>vector</a:t>
            </a:r>
            <a:endParaRPr lang="en-US" sz="2400" kern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268760"/>
            <a:ext cx="4762500" cy="28670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9" y="4365104"/>
            <a:ext cx="3272590" cy="24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</a:t>
            </a:r>
            <a:r>
              <a:rPr lang="en-US" dirty="0" smtClean="0"/>
              <a:t>visualization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1340768"/>
            <a:ext cx="7953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descent</a:t>
            </a:r>
            <a:r>
              <a:rPr lang="hu-HU" dirty="0" smtClean="0"/>
              <a:t> – </a:t>
            </a:r>
            <a:r>
              <a:rPr lang="en-US" dirty="0" smtClean="0"/>
              <a:t>the iterative method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275583"/>
            <a:ext cx="7162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9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weaknesses of gradient descent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86547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The gradient </a:t>
            </a:r>
            <a:r>
              <a:rPr lang="en-US" sz="2800" kern="0" dirty="0"/>
              <a:t>descent may stuck in a local optimum</a:t>
            </a:r>
          </a:p>
          <a:p>
            <a:pPr lvl="1"/>
            <a:endParaRPr lang="hu-HU" sz="2400" kern="0" dirty="0"/>
          </a:p>
          <a:p>
            <a:pPr lvl="1"/>
            <a:endParaRPr lang="hu-HU" sz="2400" kern="0" dirty="0" smtClean="0"/>
          </a:p>
          <a:p>
            <a:pPr lvl="1"/>
            <a:endParaRPr lang="hu-HU" sz="2400" kern="0" dirty="0"/>
          </a:p>
          <a:p>
            <a:pPr lvl="1"/>
            <a:endParaRPr lang="hu-HU" sz="2400" kern="0" dirty="0"/>
          </a:p>
          <a:p>
            <a:r>
              <a:rPr lang="en-US" sz="2800" kern="0" dirty="0"/>
              <a:t>If the learning rate is </a:t>
            </a:r>
            <a:r>
              <a:rPr lang="en-US" sz="2800" b="1" kern="0" dirty="0"/>
              <a:t>too small</a:t>
            </a:r>
            <a:r>
              <a:rPr lang="en-US" sz="2800" kern="0" dirty="0"/>
              <a:t>,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kern="0" dirty="0" smtClean="0"/>
              <a:t>the </a:t>
            </a:r>
            <a:r>
              <a:rPr lang="en-US" sz="2800" kern="0" dirty="0"/>
              <a:t>algorithm converges too slowly</a:t>
            </a:r>
          </a:p>
          <a:p>
            <a:r>
              <a:rPr lang="en-US" sz="2800" kern="0" dirty="0"/>
              <a:t>If the learning rate is </a:t>
            </a:r>
            <a:r>
              <a:rPr lang="en-US" sz="2800" b="1" kern="0" dirty="0"/>
              <a:t>too large</a:t>
            </a:r>
            <a:r>
              <a:rPr lang="en-US" sz="2800" kern="0" dirty="0"/>
              <a:t>,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kern="0" dirty="0" smtClean="0"/>
              <a:t>we </a:t>
            </a:r>
            <a:r>
              <a:rPr lang="en-US" sz="2800" kern="0" dirty="0"/>
              <a:t>won’t find the optimum</a:t>
            </a:r>
          </a:p>
          <a:p>
            <a:pPr lvl="1"/>
            <a:r>
              <a:rPr lang="en-US" sz="2400" kern="0" dirty="0" smtClean="0"/>
              <a:t>Due to this, we </a:t>
            </a:r>
            <a:r>
              <a:rPr lang="en-US" sz="2400" kern="0" dirty="0"/>
              <a:t>usually start with a large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kern="0" dirty="0" smtClean="0"/>
              <a:t>learning </a:t>
            </a:r>
            <a:r>
              <a:rPr lang="en-US" sz="2400" kern="0" dirty="0"/>
              <a:t>rate and gradually decrease </a:t>
            </a:r>
            <a:r>
              <a:rPr lang="en-US" sz="2400" kern="0" dirty="0" smtClean="0"/>
              <a:t>it</a:t>
            </a:r>
            <a:endParaRPr lang="hu-HU" sz="2400" kern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11338"/>
            <a:ext cx="540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92" y="4221088"/>
            <a:ext cx="4667435" cy="19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Variants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>
                <a:solidFill>
                  <a:schemeClr val="tx1"/>
                </a:solidFill>
              </a:rPr>
              <a:t>of gradient descent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75026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We usually define the error of the actual model </a:t>
            </a:r>
            <a:r>
              <a:rPr lang="en-US" sz="2800" kern="0" dirty="0" smtClean="0"/>
              <a:t>(parameter </a:t>
            </a:r>
            <a:r>
              <a:rPr lang="en-US" sz="2800" kern="0" dirty="0"/>
              <a:t>set) as the </a:t>
            </a:r>
            <a:r>
              <a:rPr lang="en-US" sz="2800" b="1" kern="0" dirty="0"/>
              <a:t>sum </a:t>
            </a:r>
            <a:r>
              <a:rPr lang="en-US" sz="2800" kern="0" dirty="0"/>
              <a:t>of </a:t>
            </a:r>
            <a:r>
              <a:rPr lang="en-US" sz="2800" kern="0" dirty="0" smtClean="0"/>
              <a:t>the value </a:t>
            </a:r>
            <a:r>
              <a:rPr lang="en-US" sz="2800" kern="0" dirty="0"/>
              <a:t>of the </a:t>
            </a:r>
            <a:r>
              <a:rPr lang="en-US" sz="2800" b="1" kern="0" dirty="0"/>
              <a:t>error function </a:t>
            </a:r>
            <a:r>
              <a:rPr lang="en-US" sz="2800" kern="0" dirty="0" smtClean="0"/>
              <a:t>for </a:t>
            </a:r>
            <a:r>
              <a:rPr lang="en-US" sz="2800" b="1" kern="0" dirty="0" smtClean="0"/>
              <a:t>all training samples</a:t>
            </a:r>
            <a:endParaRPr lang="en-US" sz="2800" b="1" kern="0" dirty="0"/>
          </a:p>
          <a:p>
            <a:pPr lvl="1"/>
            <a:r>
              <a:rPr lang="en-US" sz="2400" kern="0" dirty="0"/>
              <a:t>In this case, the gradient descent algorithm is very similar to the off-line or batch version of the perceptron algorithm</a:t>
            </a:r>
          </a:p>
          <a:p>
            <a:r>
              <a:rPr lang="en-US" sz="2800" kern="0" dirty="0"/>
              <a:t>However, we can also apply the on-line or semi-batch version of the algorithm – we process the training data in batches</a:t>
            </a:r>
          </a:p>
          <a:p>
            <a:pPr lvl="1"/>
            <a:r>
              <a:rPr lang="en-US" sz="2400" kern="0" dirty="0" smtClean="0"/>
              <a:t>This is the</a:t>
            </a:r>
            <a:r>
              <a:rPr lang="hu-HU" sz="2400" kern="0" dirty="0" smtClean="0"/>
              <a:t> </a:t>
            </a:r>
            <a:r>
              <a:rPr lang="hu-HU" sz="2400" b="1" kern="0" dirty="0" err="1" smtClean="0"/>
              <a:t>Stochastic</a:t>
            </a:r>
            <a:r>
              <a:rPr lang="hu-HU" sz="2400" b="1" kern="0" dirty="0" smtClean="0"/>
              <a:t> </a:t>
            </a:r>
            <a:r>
              <a:rPr lang="hu-HU" sz="2400" b="1" kern="0" dirty="0" err="1" smtClean="0"/>
              <a:t>Gradient</a:t>
            </a:r>
            <a:r>
              <a:rPr lang="hu-HU" sz="2400" b="1" kern="0" dirty="0" smtClean="0"/>
              <a:t> </a:t>
            </a:r>
            <a:r>
              <a:rPr lang="hu-HU" sz="2400" b="1" kern="0" dirty="0" err="1" smtClean="0"/>
              <a:t>Descent</a:t>
            </a:r>
            <a:r>
              <a:rPr lang="hu-HU" sz="2400" kern="0" dirty="0" smtClean="0"/>
              <a:t> (SGD)</a:t>
            </a:r>
            <a:endParaRPr lang="hu-HU" sz="2400" kern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238996"/>
            <a:ext cx="4104456" cy="31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</a:rPr>
              <a:t>Stochastic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Gradient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Descent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93748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We split the data to </a:t>
            </a:r>
            <a:r>
              <a:rPr lang="en-US" sz="2800" b="1" kern="0" dirty="0" smtClean="0"/>
              <a:t>batch</a:t>
            </a:r>
            <a:r>
              <a:rPr lang="en-US" sz="2800" kern="0" dirty="0" smtClean="0"/>
              <a:t>es</a:t>
            </a:r>
            <a:endParaRPr lang="hu-HU" sz="2800" kern="0" dirty="0"/>
          </a:p>
          <a:p>
            <a:pPr lvl="1"/>
            <a:r>
              <a:rPr lang="en-US" sz="2400" kern="0" dirty="0"/>
              <a:t>In this case we calculate the error only over one sample or </a:t>
            </a:r>
            <a:br>
              <a:rPr lang="en-US" sz="2400" kern="0" dirty="0"/>
            </a:br>
            <a:r>
              <a:rPr lang="en-US" sz="2400" kern="0" dirty="0"/>
              <a:t>a </a:t>
            </a:r>
            <a:r>
              <a:rPr lang="en-US" sz="2400" b="1" kern="0" dirty="0"/>
              <a:t>subset (batch) of the samples </a:t>
            </a:r>
            <a:r>
              <a:rPr lang="en-US" sz="2400" kern="0" dirty="0"/>
              <a:t>before updating the weights</a:t>
            </a:r>
          </a:p>
          <a:p>
            <a:r>
              <a:rPr lang="en-US" sz="2800" kern="0" dirty="0" smtClean="0"/>
              <a:t>We calculate </a:t>
            </a:r>
            <a:r>
              <a:rPr lang="en-US" sz="2800" kern="0" dirty="0"/>
              <a:t>the error over a different subset of the samples in each </a:t>
            </a:r>
            <a:r>
              <a:rPr lang="en-US" sz="2800" kern="0" dirty="0" smtClean="0"/>
              <a:t>iteration, although the error function covers all training examples</a:t>
            </a:r>
            <a:endParaRPr lang="en-US" sz="2800" kern="0" dirty="0"/>
          </a:p>
          <a:p>
            <a:pPr lvl="1"/>
            <a:r>
              <a:rPr lang="en-US" sz="2400" kern="0" dirty="0" smtClean="0"/>
              <a:t>In </a:t>
            </a:r>
            <a:r>
              <a:rPr lang="en-US" sz="2400" kern="0" dirty="0"/>
              <a:t>each iteration, </a:t>
            </a:r>
            <a:r>
              <a:rPr lang="en-US" sz="2400" kern="0" dirty="0" smtClean="0"/>
              <a:t>we optimize </a:t>
            </a:r>
            <a:r>
              <a:rPr lang="en-US" sz="2400" kern="0" dirty="0"/>
              <a:t>a slightly different version of the original target </a:t>
            </a:r>
            <a:r>
              <a:rPr lang="en-US" sz="2400" kern="0" dirty="0" smtClean="0"/>
              <a:t>function</a:t>
            </a:r>
            <a:endParaRPr lang="hu-HU" sz="2400" kern="0" dirty="0"/>
          </a:p>
          <a:p>
            <a:pPr lvl="1"/>
            <a:r>
              <a:rPr lang="en-US" sz="2400" kern="0" dirty="0"/>
              <a:t>This introduces a slight randomness into the process</a:t>
            </a:r>
          </a:p>
          <a:p>
            <a:pPr lvl="1"/>
            <a:r>
              <a:rPr lang="en-US" sz="2400" kern="0" dirty="0"/>
              <a:t>In practice it is not harmful, but in fact helps avoid local optima, and also makes convergence </a:t>
            </a:r>
            <a:r>
              <a:rPr lang="en-US" sz="2400" kern="0" dirty="0" smtClean="0"/>
              <a:t>faster</a:t>
            </a:r>
            <a:endParaRPr lang="hu-HU" sz="2400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3578398"/>
            <a:ext cx="1883272" cy="24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 smtClean="0">
                <a:solidFill>
                  <a:schemeClr val="tx1"/>
                </a:solidFill>
              </a:rPr>
              <a:t>The</a:t>
            </a:r>
            <a:r>
              <a:rPr lang="hu-HU" altLang="hu-HU" sz="4000" dirty="0" smtClean="0">
                <a:solidFill>
                  <a:schemeClr val="tx1"/>
                </a:solidFill>
              </a:rPr>
              <a:t> </a:t>
            </a:r>
            <a:r>
              <a:rPr lang="hu-HU" altLang="hu-HU" sz="4000" dirty="0" err="1" smtClean="0">
                <a:solidFill>
                  <a:schemeClr val="tx1"/>
                </a:solidFill>
              </a:rPr>
              <a:t>Mean</a:t>
            </a:r>
            <a:r>
              <a:rPr lang="hu-HU" altLang="hu-HU" sz="4000" dirty="0" smtClean="0">
                <a:solidFill>
                  <a:schemeClr val="tx1"/>
                </a:solidFill>
              </a:rPr>
              <a:t> </a:t>
            </a:r>
            <a:r>
              <a:rPr lang="hu-HU" altLang="hu-HU" sz="4000" dirty="0" err="1" smtClean="0">
                <a:solidFill>
                  <a:schemeClr val="tx1"/>
                </a:solidFill>
              </a:rPr>
              <a:t>Squared</a:t>
            </a:r>
            <a:r>
              <a:rPr lang="hu-HU" altLang="hu-HU" sz="4000" dirty="0" smtClean="0">
                <a:solidFill>
                  <a:schemeClr val="tx1"/>
                </a:solidFill>
              </a:rPr>
              <a:t> </a:t>
            </a:r>
            <a:r>
              <a:rPr lang="hu-HU" altLang="hu-HU" sz="4000" dirty="0" err="1" smtClean="0">
                <a:solidFill>
                  <a:schemeClr val="tx1"/>
                </a:solidFill>
              </a:rPr>
              <a:t>Error</a:t>
            </a:r>
            <a:r>
              <a:rPr lang="hu-HU" altLang="hu-HU" sz="4000" dirty="0" smtClean="0">
                <a:solidFill>
                  <a:schemeClr val="tx1"/>
                </a:solidFill>
              </a:rPr>
              <a:t> (MSE) </a:t>
            </a:r>
            <a:r>
              <a:rPr lang="en-US" altLang="hu-HU" sz="4000" dirty="0" smtClean="0">
                <a:solidFill>
                  <a:schemeClr val="tx1"/>
                </a:solidFill>
              </a:rPr>
              <a:t>error function</a:t>
            </a:r>
            <a:endParaRPr lang="hu-HU" sz="40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We want to find the weight vector </a:t>
            </a:r>
            <a:r>
              <a:rPr lang="hu-H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kern="0" dirty="0" smtClean="0"/>
              <a:t> </a:t>
            </a:r>
            <a:r>
              <a:rPr lang="en-US" sz="2800" kern="0" dirty="0" smtClean="0"/>
              <a:t>so that</a:t>
            </a:r>
            <a:r>
              <a:rPr lang="en-US" sz="2800" kern="0" dirty="0" smtClean="0"/>
              <a:t>	</a:t>
            </a:r>
            <a:r>
              <a:rPr lang="en-US" sz="2800" kern="0" dirty="0"/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kern="0" dirty="0"/>
          </a:p>
          <a:p>
            <a:r>
              <a:rPr lang="en-US" sz="2800" kern="0" dirty="0" smtClean="0"/>
              <a:t>Let’s define a</a:t>
            </a:r>
            <a:r>
              <a:rPr lang="hu-HU" sz="2800" kern="0" dirty="0" smtClean="0"/>
              <a:t> </a:t>
            </a:r>
            <a:r>
              <a:rPr lang="hu-H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kern="0" dirty="0"/>
              <a:t> </a:t>
            </a:r>
            <a:r>
              <a:rPr lang="en-US" sz="2800" kern="0" dirty="0" smtClean="0"/>
              <a:t>target value for all samples</a:t>
            </a:r>
            <a:r>
              <a:rPr lang="hu-HU" sz="2800" kern="0" dirty="0" smtClean="0"/>
              <a:t>:  </a:t>
            </a:r>
            <a:r>
              <a:rPr lang="en-US" sz="2800" kern="0" dirty="0" smtClean="0"/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kern="0" dirty="0"/>
          </a:p>
          <a:p>
            <a:r>
              <a:rPr lang="en-US" sz="2800" kern="0" dirty="0" smtClean="0"/>
              <a:t>And let’s define the training error as</a:t>
            </a:r>
            <a:r>
              <a:rPr lang="hu-HU" sz="2800" kern="0" dirty="0" smtClean="0"/>
              <a:t>: </a:t>
            </a:r>
            <a:endParaRPr lang="hu-HU" sz="2800" kern="0" dirty="0"/>
          </a:p>
          <a:p>
            <a:endParaRPr lang="hu-HU" sz="2800" kern="0" dirty="0"/>
          </a:p>
          <a:p>
            <a:r>
              <a:rPr lang="en-US" sz="2800" kern="0" dirty="0" smtClean="0"/>
              <a:t>This will be the </a:t>
            </a:r>
            <a:r>
              <a:rPr lang="en-US" sz="2800" kern="0" dirty="0" smtClean="0"/>
              <a:t>“</a:t>
            </a:r>
            <a:r>
              <a:rPr lang="hu-HU" sz="2800" kern="0" dirty="0" err="1" smtClean="0"/>
              <a:t>mean</a:t>
            </a:r>
            <a:r>
              <a:rPr lang="hu-HU" sz="2800" kern="0" dirty="0" smtClean="0"/>
              <a:t> </a:t>
            </a:r>
            <a:r>
              <a:rPr lang="hu-HU" sz="2800" kern="0" dirty="0" err="1"/>
              <a:t>squared</a:t>
            </a:r>
            <a:r>
              <a:rPr lang="hu-HU" sz="2800" kern="0" dirty="0"/>
              <a:t> </a:t>
            </a:r>
            <a:r>
              <a:rPr lang="hu-HU" sz="2800" kern="0" dirty="0" err="1"/>
              <a:t>error</a:t>
            </a:r>
            <a:r>
              <a:rPr lang="hu-HU" sz="2800" kern="0" dirty="0"/>
              <a:t>” </a:t>
            </a:r>
            <a:r>
              <a:rPr lang="en-US" sz="2800" kern="0" dirty="0" smtClean="0"/>
              <a:t>error function</a:t>
            </a:r>
            <a:endParaRPr lang="hu-HU" sz="2800" kern="0" dirty="0"/>
          </a:p>
          <a:p>
            <a:pPr lvl="1"/>
            <a:r>
              <a:rPr lang="en-US" sz="2400" kern="0" dirty="0" smtClean="0"/>
              <a:t>And </a:t>
            </a:r>
            <a:r>
              <a:rPr lang="en-US" sz="2400" kern="0" dirty="0"/>
              <a:t>the problem is turned into a regression </a:t>
            </a:r>
            <a:r>
              <a:rPr lang="en-US" sz="2400" kern="0" dirty="0" smtClean="0"/>
              <a:t>task</a:t>
            </a:r>
            <a:endParaRPr lang="hu-HU" sz="2400" kern="0" dirty="0"/>
          </a:p>
          <a:p>
            <a:r>
              <a:rPr lang="en-US" sz="2800" kern="0" dirty="0" smtClean="0"/>
              <a:t>This is a linear task</a:t>
            </a:r>
            <a:r>
              <a:rPr lang="hu-HU" sz="2800" kern="0" dirty="0" smtClean="0"/>
              <a:t> </a:t>
            </a:r>
            <a:r>
              <a:rPr lang="en-US" sz="2800" kern="0" dirty="0" smtClean="0">
                <a:sym typeface="Wingdings" panose="05000000000000000000" pitchFamily="2" charset="2"/>
              </a:rPr>
              <a:t></a:t>
            </a:r>
            <a:r>
              <a:rPr lang="hu-HU" sz="2800" kern="0" dirty="0" smtClean="0"/>
              <a:t> </a:t>
            </a:r>
            <a:r>
              <a:rPr lang="hu-HU" sz="2800" kern="0" dirty="0"/>
              <a:t>„</a:t>
            </a:r>
            <a:r>
              <a:rPr lang="hu-HU" sz="2800" kern="0" dirty="0" err="1"/>
              <a:t>least</a:t>
            </a:r>
            <a:r>
              <a:rPr lang="hu-HU" sz="2800" kern="0" dirty="0"/>
              <a:t> </a:t>
            </a:r>
            <a:r>
              <a:rPr lang="hu-HU" sz="2800" kern="0" dirty="0" err="1"/>
              <a:t>squares</a:t>
            </a:r>
            <a:r>
              <a:rPr lang="hu-HU" sz="2800" kern="0" dirty="0"/>
              <a:t> </a:t>
            </a:r>
            <a:r>
              <a:rPr lang="hu-HU" sz="2800" kern="0" dirty="0" err="1"/>
              <a:t>linear</a:t>
            </a:r>
            <a:r>
              <a:rPr lang="hu-HU" sz="2800" kern="0" dirty="0"/>
              <a:t> </a:t>
            </a:r>
            <a:r>
              <a:rPr lang="hu-HU" sz="2800" kern="0" dirty="0" err="1"/>
              <a:t>regression</a:t>
            </a:r>
            <a:r>
              <a:rPr lang="hu-HU" sz="2800" kern="0" dirty="0"/>
              <a:t>”</a:t>
            </a:r>
          </a:p>
          <a:p>
            <a:r>
              <a:rPr lang="en-US" sz="2800" kern="0" dirty="0" smtClean="0"/>
              <a:t>What values are good for the </a:t>
            </a:r>
            <a:r>
              <a:rPr lang="hu-H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smtClean="0"/>
              <a:t>target values</a:t>
            </a:r>
            <a:r>
              <a:rPr lang="hu-HU" sz="2800" kern="0" dirty="0" smtClean="0"/>
              <a:t>?</a:t>
            </a:r>
            <a:endParaRPr lang="hu-HU" sz="2800" kern="0" dirty="0"/>
          </a:p>
          <a:p>
            <a:pPr lvl="1"/>
            <a:r>
              <a:rPr lang="en-US" sz="2400" kern="0" dirty="0" smtClean="0"/>
              <a:t>They should be positive</a:t>
            </a:r>
            <a:endParaRPr lang="hu-HU" sz="2400" kern="0" dirty="0"/>
          </a:p>
          <a:p>
            <a:pPr lvl="1"/>
            <a:r>
              <a:rPr lang="en-US" sz="2400" kern="0" dirty="0" smtClean="0"/>
              <a:t>In lack of any further information, we can use</a:t>
            </a:r>
            <a:r>
              <a:rPr lang="en-US" sz="2400" kern="0" dirty="0" smtClean="0"/>
              <a:t>	</a:t>
            </a:r>
            <a:r>
              <a:rPr lang="hu-H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 =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hu-HU" sz="2400" kern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413892"/>
            <a:ext cx="19431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67503"/>
              </p:ext>
            </p:extLst>
          </p:nvPr>
        </p:nvGraphicFramePr>
        <p:xfrm>
          <a:off x="5052392" y="2492896"/>
          <a:ext cx="4572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7" name="Equation" r:id="rId6" imgW="2057400" imgH="431640" progId="Equation.3">
                  <p:embed/>
                </p:oleObj>
              </mc:Choice>
              <mc:Fallback>
                <p:oleObj name="Equation" r:id="rId6" imgW="2057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392" y="2492896"/>
                        <a:ext cx="45720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Least squares linear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/>
              <a:t>We need to solve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linear </a:t>
            </a:r>
            <a:r>
              <a:rPr lang="en-US" sz="2800" dirty="0" smtClean="0"/>
              <a:t>equations</a:t>
            </a:r>
            <a:r>
              <a:rPr lang="hu-HU" sz="2800" dirty="0" smtClean="0"/>
              <a:t>:</a:t>
            </a:r>
            <a:endParaRPr lang="en-US" sz="2800" dirty="0" smtClean="0"/>
          </a:p>
          <a:p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en-US" sz="2800" dirty="0" smtClean="0"/>
              <a:t>In matrix notation:</a:t>
            </a:r>
            <a:endParaRPr lang="hu-HU" sz="2800" dirty="0"/>
          </a:p>
          <a:p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So, shortly, with matrix notation: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3" y="1844824"/>
            <a:ext cx="161888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212976"/>
            <a:ext cx="35734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699820"/>
            <a:ext cx="10080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Introduction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710536" cy="4525963"/>
          </a:xfrm>
        </p:spPr>
        <p:txBody>
          <a:bodyPr/>
          <a:lstStyle/>
          <a:p>
            <a:r>
              <a:rPr lang="en-US" sz="2800" dirty="0" smtClean="0"/>
              <a:t>However</a:t>
            </a:r>
            <a:r>
              <a:rPr lang="en-US" sz="2800" dirty="0"/>
              <a:t>, in practice </a:t>
            </a:r>
            <a:r>
              <a:rPr lang="en-US" sz="2800" dirty="0" smtClean="0"/>
              <a:t>there will always be a </a:t>
            </a:r>
            <a:r>
              <a:rPr lang="en-US" sz="2800" dirty="0"/>
              <a:t>mismatch </a:t>
            </a:r>
            <a:r>
              <a:rPr lang="en-US" sz="2800" dirty="0" smtClean="0"/>
              <a:t>between </a:t>
            </a:r>
            <a:r>
              <a:rPr lang="en-US" sz="2800" dirty="0"/>
              <a:t>the assumed and the real </a:t>
            </a:r>
            <a:r>
              <a:rPr lang="en-US" sz="2800" dirty="0" smtClean="0"/>
              <a:t>distribution</a:t>
            </a:r>
            <a:endParaRPr lang="en-US" sz="2800" dirty="0"/>
          </a:p>
          <a:p>
            <a:r>
              <a:rPr lang="en-US" sz="2800" dirty="0"/>
              <a:t>Also, for the classification we don’t need the distributions,</a:t>
            </a:r>
            <a:br>
              <a:rPr lang="en-US" sz="2800" dirty="0"/>
            </a:br>
            <a:r>
              <a:rPr lang="en-US" sz="2800" dirty="0"/>
              <a:t>just the discriminant functions</a:t>
            </a:r>
          </a:p>
          <a:p>
            <a:r>
              <a:rPr lang="en-US" sz="2800" dirty="0"/>
              <a:t>This gives the idea to model the discriminant functions</a:t>
            </a:r>
            <a:br>
              <a:rPr lang="en-US" sz="2800" dirty="0"/>
            </a:br>
            <a:r>
              <a:rPr lang="en-US" sz="2800" dirty="0"/>
              <a:t>directly</a:t>
            </a:r>
          </a:p>
          <a:p>
            <a:pPr lvl="1"/>
            <a:r>
              <a:rPr lang="en-US" sz="2400" dirty="0"/>
              <a:t>Seems to be an easier problem than estimating </a:t>
            </a:r>
            <a:r>
              <a:rPr lang="en-US" sz="2400" dirty="0" smtClean="0"/>
              <a:t>the distribution…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4" y="4077072"/>
            <a:ext cx="4803925" cy="240953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259632"/>
            <a:ext cx="2262569" cy="20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988840"/>
            <a:ext cx="2199132" cy="19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Least squares linear </a:t>
            </a:r>
            <a:r>
              <a:rPr lang="en-US" dirty="0" smtClean="0"/>
              <a:t>regression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/>
              <a:t>We need to solve a linear system</a:t>
            </a:r>
            <a:r>
              <a:rPr lang="hu-HU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sz="2800" dirty="0" smtClean="0"/>
              <a:t> , </a:t>
            </a:r>
            <a:r>
              <a:rPr lang="en-US" sz="2800" dirty="0" smtClean="0"/>
              <a:t>where the size of the matrix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 smtClean="0"/>
              <a:t> </a:t>
            </a:r>
            <a:r>
              <a:rPr lang="en-US" sz="2800" dirty="0" smtClean="0"/>
              <a:t>is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 (d+1)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/>
              <a:t>If</a:t>
            </a:r>
            <a:r>
              <a:rPr lang="hu-HU" sz="2800" dirty="0" smtClean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n=d+1</a:t>
            </a:r>
            <a:r>
              <a:rPr lang="hu-HU" sz="2800" dirty="0"/>
              <a:t>, </a:t>
            </a:r>
            <a:r>
              <a:rPr lang="en-US" sz="2800" dirty="0" smtClean="0"/>
              <a:t>then</a:t>
            </a:r>
            <a:r>
              <a:rPr lang="hu-HU" sz="2800" dirty="0" smtClean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/>
              <a:t> </a:t>
            </a:r>
            <a:r>
              <a:rPr lang="en-US" sz="2800" dirty="0" smtClean="0"/>
              <a:t>is a square matrix</a:t>
            </a:r>
            <a:r>
              <a:rPr lang="hu-HU" sz="2800" dirty="0" smtClean="0"/>
              <a:t>, </a:t>
            </a:r>
            <a:r>
              <a:rPr lang="en-US" sz="2800" dirty="0" smtClean="0"/>
              <a:t>and if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 smtClean="0"/>
              <a:t> </a:t>
            </a:r>
            <a:r>
              <a:rPr lang="en-US" sz="2800" dirty="0" smtClean="0"/>
              <a:t>is nonsingular</a:t>
            </a:r>
            <a:r>
              <a:rPr lang="hu-HU" sz="2800" dirty="0" smtClean="0"/>
              <a:t>, </a:t>
            </a:r>
            <a:r>
              <a:rPr lang="en-US" sz="2800" dirty="0" smtClean="0"/>
              <a:t>then there is exactly one solution</a:t>
            </a:r>
            <a:r>
              <a:rPr lang="hu-HU" sz="2800" dirty="0" smtClean="0"/>
              <a:t>:</a:t>
            </a:r>
            <a:r>
              <a:rPr lang="hu-HU" sz="2800" dirty="0" smtClean="0"/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Y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but this rarely happens in practice</a:t>
            </a:r>
            <a:endParaRPr lang="hu-HU" sz="2400" dirty="0"/>
          </a:p>
          <a:p>
            <a:r>
              <a:rPr lang="en-US" sz="2800" dirty="0"/>
              <a:t>Usually the </a:t>
            </a:r>
            <a:r>
              <a:rPr lang="en-US" sz="2800" dirty="0" smtClean="0"/>
              <a:t>no. </a:t>
            </a:r>
            <a:r>
              <a:rPr lang="en-US" sz="2800" dirty="0"/>
              <a:t>of examples is much higher than the </a:t>
            </a:r>
            <a:r>
              <a:rPr lang="en-US" sz="2800" dirty="0" smtClean="0"/>
              <a:t>no. </a:t>
            </a:r>
            <a:r>
              <a:rPr lang="en-US" sz="2800" dirty="0"/>
              <a:t>of features</a:t>
            </a:r>
          </a:p>
          <a:p>
            <a:pPr lvl="1"/>
            <a:r>
              <a:rPr lang="en-US" sz="2400" dirty="0"/>
              <a:t>In this case the equation system is </a:t>
            </a:r>
            <a:r>
              <a:rPr lang="en-US" sz="2400" dirty="0" err="1"/>
              <a:t>overdetermined</a:t>
            </a:r>
            <a:r>
              <a:rPr lang="en-US" sz="2400" dirty="0"/>
              <a:t> (we have more equations that unknowns), so there is no exact solution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dirty="0"/>
              <a:t>the MSE error cannot be 0</a:t>
            </a:r>
          </a:p>
          <a:p>
            <a:pPr lvl="1"/>
            <a:r>
              <a:rPr lang="en-US" sz="2400" dirty="0"/>
              <a:t>But we can still find a solution that minimizes the MSE error </a:t>
            </a:r>
            <a:r>
              <a:rPr lang="en-US" sz="2400" dirty="0" smtClean="0"/>
              <a:t>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0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Minimizing the MSE error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670976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minimize the MSE error by calculating its </a:t>
            </a:r>
            <a:r>
              <a:rPr lang="en-US" sz="2800" dirty="0" smtClean="0"/>
              <a:t>gradient</a:t>
            </a:r>
            <a:r>
              <a:rPr lang="hu-HU" sz="2800" dirty="0" smtClean="0"/>
              <a:t>:</a:t>
            </a:r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then we set the gradient to zero</a:t>
            </a:r>
            <a:r>
              <a:rPr lang="hu-HU" sz="2400" dirty="0" smtClean="0"/>
              <a:t>:</a:t>
            </a:r>
            <a:endParaRPr lang="hu-HU" sz="2400" dirty="0" smtClean="0"/>
          </a:p>
          <a:p>
            <a:pPr lvl="1"/>
            <a:r>
              <a:rPr lang="en-US" sz="2400" dirty="0" smtClean="0"/>
              <a:t>If the inverse of 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 smtClean="0"/>
              <a:t> </a:t>
            </a:r>
            <a:r>
              <a:rPr lang="en-US" sz="2400" dirty="0" smtClean="0"/>
              <a:t>exists, </a:t>
            </a:r>
            <a:r>
              <a:rPr lang="en-US" sz="2400" dirty="0" smtClean="0"/>
              <a:t>the unique solution is:</a:t>
            </a:r>
            <a:endParaRPr lang="hu-HU" sz="2400" dirty="0" smtClean="0"/>
          </a:p>
          <a:p>
            <a:pPr lvl="1"/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 smtClean="0"/>
              <a:t>is called the </a:t>
            </a:r>
            <a:r>
              <a:rPr lang="hu-HU" sz="2400" dirty="0" err="1" smtClean="0"/>
              <a:t>Moore-Penrose</a:t>
            </a:r>
            <a:r>
              <a:rPr lang="hu-HU" sz="2400" dirty="0" smtClean="0"/>
              <a:t> </a:t>
            </a:r>
            <a:r>
              <a:rPr lang="hu-HU" sz="2400" dirty="0" err="1" smtClean="0"/>
              <a:t>pseudo-inverse</a:t>
            </a:r>
            <a:r>
              <a:rPr lang="en-US" sz="2400" dirty="0" smtClean="0"/>
              <a:t> of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 smtClean="0"/>
              <a:t>, </a:t>
            </a:r>
            <a:r>
              <a:rPr lang="en-US" sz="2400" dirty="0" smtClean="0"/>
              <a:t>because</a:t>
            </a:r>
            <a:endParaRPr lang="hu-H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72816"/>
            <a:ext cx="72009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58" y="3805635"/>
            <a:ext cx="42481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09" y="4210422"/>
            <a:ext cx="18716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5174420"/>
            <a:ext cx="4590698" cy="6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3600" dirty="0" smtClean="0">
                <a:solidFill>
                  <a:schemeClr val="tx1"/>
                </a:solidFill>
              </a:rPr>
              <a:t>The drawbacks of the analytical solution</a:t>
            </a:r>
            <a:endParaRPr lang="hu-HU" sz="3600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925493" cy="4525963"/>
          </a:xfrm>
        </p:spPr>
        <p:txBody>
          <a:bodyPr/>
          <a:lstStyle/>
          <a:p>
            <a:r>
              <a:rPr lang="en-US" sz="2800" dirty="0" smtClean="0"/>
              <a:t>Might the solution with a closed formula have drawbacks?</a:t>
            </a:r>
            <a:endParaRPr lang="hu-HU" sz="2800" dirty="0"/>
          </a:p>
          <a:p>
            <a:pPr lvl="1"/>
            <a:r>
              <a:rPr lang="en-US" sz="2400" dirty="0"/>
              <a:t>In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/>
              <a:t> </a:t>
            </a:r>
            <a:r>
              <a:rPr lang="en-US" sz="2400" dirty="0"/>
              <a:t>or/and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b="1" dirty="0" smtClean="0"/>
              <a:t>very large</a:t>
            </a:r>
            <a:r>
              <a:rPr lang="en-US" sz="2400" dirty="0"/>
              <a:t>, working with the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/>
              <a:t> </a:t>
            </a:r>
            <a:r>
              <a:rPr lang="en-US" sz="2400" dirty="0"/>
              <a:t>matrix may be too costly (matrix multiplication/inversion)</a:t>
            </a:r>
          </a:p>
          <a:p>
            <a:pPr lvl="1"/>
            <a:r>
              <a:rPr lang="en-US" sz="2400" dirty="0"/>
              <a:t>If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/>
              <a:t> </a:t>
            </a:r>
            <a:r>
              <a:rPr lang="en-US" sz="2400" dirty="0"/>
              <a:t>is close to singular (e.g. some samples are highly correlated</a:t>
            </a:r>
            <a:r>
              <a:rPr lang="en-US" sz="2400" dirty="0" smtClean="0"/>
              <a:t>), </a:t>
            </a:r>
            <a:r>
              <a:rPr lang="en-US" sz="2400" dirty="0"/>
              <a:t>the matrix inversion may become </a:t>
            </a:r>
            <a:r>
              <a:rPr lang="en-US" sz="2400" b="1" dirty="0"/>
              <a:t>numerically instable</a:t>
            </a:r>
          </a:p>
          <a:p>
            <a:r>
              <a:rPr lang="en-US" sz="2800" dirty="0" smtClean="0"/>
              <a:t>Due to these, let’s use an iterative solution instead!</a:t>
            </a:r>
            <a:endParaRPr lang="hu-HU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996952"/>
            <a:ext cx="5188121" cy="28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996952"/>
            <a:ext cx="5188121" cy="28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3800" dirty="0">
                <a:solidFill>
                  <a:schemeClr val="tx1"/>
                </a:solidFill>
              </a:rPr>
              <a:t>Minimizing the MSE error using </a:t>
            </a:r>
            <a:r>
              <a:rPr lang="en-US" altLang="hu-HU" sz="3800" dirty="0" smtClean="0">
                <a:solidFill>
                  <a:schemeClr val="tx1"/>
                </a:solidFill>
              </a:rPr>
              <a:t>gradient </a:t>
            </a:r>
            <a:r>
              <a:rPr lang="en-US" altLang="hu-HU" sz="3800" dirty="0">
                <a:solidFill>
                  <a:schemeClr val="tx1"/>
                </a:solidFill>
              </a:rPr>
              <a:t>descent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854552" cy="4525963"/>
          </a:xfrm>
        </p:spPr>
        <p:txBody>
          <a:bodyPr/>
          <a:lstStyle/>
          <a:p>
            <a:r>
              <a:rPr lang="en-US" sz="2800" dirty="0"/>
              <a:t>We can also use the gradient descent optimization procedure to find the minimum of the MSE error function</a:t>
            </a:r>
          </a:p>
          <a:p>
            <a:r>
              <a:rPr lang="en-US" sz="2800" dirty="0"/>
              <a:t>In this case, it is also guaranteed to find the </a:t>
            </a:r>
            <a:r>
              <a:rPr lang="en-US" sz="2800" dirty="0" smtClean="0"/>
              <a:t>global optimum</a:t>
            </a:r>
          </a:p>
          <a:p>
            <a:pPr lvl="1"/>
            <a:r>
              <a:rPr lang="en-US" sz="2400" dirty="0" smtClean="0"/>
              <a:t>because </a:t>
            </a:r>
            <a:r>
              <a:rPr lang="en-US" sz="2400" dirty="0"/>
              <a:t>the error surface is </a:t>
            </a:r>
            <a:br>
              <a:rPr lang="en-US" sz="2400" dirty="0"/>
            </a:br>
            <a:r>
              <a:rPr lang="en-US" sz="2400" dirty="0"/>
              <a:t>a quadratic bowl, it has no local </a:t>
            </a:r>
            <a:r>
              <a:rPr lang="en-US" sz="2400" dirty="0" smtClean="0"/>
              <a:t>optima (only a global optimum)</a:t>
            </a:r>
          </a:p>
          <a:p>
            <a:pPr lvl="1"/>
            <a:r>
              <a:rPr lang="en-US" sz="2400" dirty="0" err="1" smtClean="0"/>
              <a:t>Wwe</a:t>
            </a:r>
            <a:r>
              <a:rPr lang="en-US" sz="2400" dirty="0" smtClean="0"/>
              <a:t> </a:t>
            </a:r>
            <a:r>
              <a:rPr lang="en-US" sz="2400" dirty="0"/>
              <a:t>have to take care to gradually decrease </a:t>
            </a:r>
            <a:r>
              <a:rPr lang="en-US" sz="2400" dirty="0" smtClean="0"/>
              <a:t>the </a:t>
            </a:r>
            <a:r>
              <a:rPr lang="en-US" sz="2400" dirty="0"/>
              <a:t>learning rate, </a:t>
            </a:r>
            <a:r>
              <a:rPr lang="en-US" sz="2400" dirty="0" smtClean="0"/>
              <a:t>though</a:t>
            </a:r>
            <a:endParaRPr lang="en-US" sz="2400" dirty="0"/>
          </a:p>
          <a:p>
            <a:pPr lvl="1"/>
            <a:r>
              <a:rPr lang="en-US" sz="2400" dirty="0" smtClean="0"/>
              <a:t>Otherwise we only approach the optimum</a:t>
            </a:r>
            <a:endParaRPr lang="hu-HU" sz="24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725144"/>
            <a:ext cx="5481161" cy="16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3000" dirty="0" smtClean="0">
                <a:solidFill>
                  <a:schemeClr val="tx1"/>
                </a:solidFill>
              </a:rPr>
              <a:t>Problems with the</a:t>
            </a:r>
            <a:r>
              <a:rPr lang="en-US" altLang="hu-HU" sz="3000" dirty="0" smtClean="0">
                <a:solidFill>
                  <a:schemeClr val="tx1"/>
                </a:solidFill>
              </a:rPr>
              <a:t> </a:t>
            </a:r>
            <a:r>
              <a:rPr lang="hu-HU" altLang="hu-HU" sz="3000" dirty="0">
                <a:solidFill>
                  <a:schemeClr val="tx1"/>
                </a:solidFill>
              </a:rPr>
              <a:t>„</a:t>
            </a:r>
            <a:r>
              <a:rPr lang="en-US" altLang="hu-HU" sz="3000" dirty="0">
                <a:solidFill>
                  <a:schemeClr val="tx1"/>
                </a:solidFill>
              </a:rPr>
              <a:t>least squares linear regression</a:t>
            </a:r>
            <a:r>
              <a:rPr lang="hu-HU" altLang="hu-HU" sz="3000" dirty="0">
                <a:solidFill>
                  <a:schemeClr val="tx1"/>
                </a:solidFill>
              </a:rPr>
              <a:t>”</a:t>
            </a:r>
            <a:r>
              <a:rPr lang="en-US" altLang="hu-HU" sz="3000" dirty="0">
                <a:solidFill>
                  <a:schemeClr val="tx1"/>
                </a:solidFill>
              </a:rPr>
              <a:t> </a:t>
            </a:r>
            <a:r>
              <a:rPr lang="en-US" altLang="hu-HU" sz="3000" dirty="0" smtClean="0">
                <a:solidFill>
                  <a:schemeClr val="tx1"/>
                </a:solidFill>
              </a:rPr>
              <a:t>approach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en-US" sz="2800" dirty="0"/>
              <a:t>We set the target value to 1 for all positive examples, and to -1 for all negative </a:t>
            </a:r>
            <a:r>
              <a:rPr lang="en-US" sz="2800" dirty="0" smtClean="0"/>
              <a:t>examples</a:t>
            </a:r>
          </a:p>
          <a:p>
            <a:pPr lvl="1"/>
            <a:r>
              <a:rPr lang="en-US" sz="2400" dirty="0" smtClean="0"/>
              <a:t>remember </a:t>
            </a:r>
            <a:r>
              <a:rPr lang="en-US" sz="2400" dirty="0"/>
              <a:t>the normalization </a:t>
            </a:r>
            <a:r>
              <a:rPr lang="en-US" sz="2400" dirty="0" smtClean="0"/>
              <a:t>step!</a:t>
            </a:r>
            <a:endParaRPr lang="en-US" sz="2400" dirty="0"/>
          </a:p>
          <a:p>
            <a:r>
              <a:rPr lang="en-US" sz="2800" dirty="0"/>
              <a:t>This is what we are trying to do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in </a:t>
            </a:r>
            <a:r>
              <a:rPr lang="en-US" sz="2800" dirty="0"/>
              <a:t>1D:</a:t>
            </a:r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en-US" sz="2800" dirty="0"/>
              <a:t>This is what happens when a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sample </a:t>
            </a:r>
            <a:r>
              <a:rPr lang="en-US" sz="2800" dirty="0"/>
              <a:t>is </a:t>
            </a:r>
            <a:r>
              <a:rPr lang="en-US" sz="2800" dirty="0" smtClean="0"/>
              <a:t>on the right side, but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it is too </a:t>
            </a:r>
            <a:r>
              <a:rPr lang="en-US" sz="2800" dirty="0"/>
              <a:t>far </a:t>
            </a:r>
            <a:r>
              <a:rPr lang="en-US" sz="2800" dirty="0" smtClean="0"/>
              <a:t>away: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37" y="2620913"/>
            <a:ext cx="3538061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Problems with linear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r>
              <a:rPr lang="hu-HU" sz="2800" dirty="0" smtClean="0"/>
              <a:t>E</a:t>
            </a:r>
            <a:r>
              <a:rPr lang="en-US" sz="2800" dirty="0"/>
              <a:t>Another example in 2D (showing only the decision surface):</a:t>
            </a:r>
          </a:p>
          <a:p>
            <a:endParaRPr lang="hu-HU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algorithm pays too much attention to samples </a:t>
            </a:r>
            <a:r>
              <a:rPr lang="en-US" sz="2800" dirty="0" smtClean="0"/>
              <a:t>far </a:t>
            </a:r>
            <a:r>
              <a:rPr lang="en-US" sz="2800" dirty="0"/>
              <a:t>away from the decision surface</a:t>
            </a:r>
          </a:p>
          <a:p>
            <a:r>
              <a:rPr lang="en-US" sz="2800" dirty="0" smtClean="0"/>
              <a:t>Som</a:t>
            </a:r>
            <a:r>
              <a:rPr lang="en-US" sz="2800" dirty="0" smtClean="0"/>
              <a:t>e possible solutions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en-US" sz="2400" dirty="0" smtClean="0"/>
              <a:t>Modify the target values</a:t>
            </a:r>
            <a:r>
              <a:rPr lang="hu-HU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 err="1" smtClean="0"/>
              <a:t>Ho-Ka</a:t>
            </a:r>
            <a:r>
              <a:rPr lang="en-US" sz="2400" dirty="0" err="1" smtClean="0"/>
              <a:t>ysh</a:t>
            </a:r>
            <a:r>
              <a:rPr lang="hu-HU" sz="2400" dirty="0" err="1" smtClean="0"/>
              <a:t>ap</a:t>
            </a:r>
            <a:r>
              <a:rPr lang="hu-HU" sz="2400" dirty="0" smtClean="0"/>
              <a:t> </a:t>
            </a:r>
            <a:r>
              <a:rPr lang="en-US" sz="2400" dirty="0" smtClean="0"/>
              <a:t>method</a:t>
            </a:r>
            <a:endParaRPr lang="hu-HU" sz="2400" dirty="0"/>
          </a:p>
          <a:p>
            <a:pPr lvl="1"/>
            <a:r>
              <a:rPr lang="en-US" sz="2400" dirty="0" smtClean="0"/>
              <a:t>Modify (generalize) the discriminant function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en-US" sz="2400" dirty="0" smtClean="0"/>
              <a:t>logistic regression</a:t>
            </a:r>
            <a:endParaRPr lang="hu-HU" sz="2400" dirty="0"/>
          </a:p>
          <a:p>
            <a:pPr lvl="1"/>
            <a:r>
              <a:rPr lang="en-US" sz="2400" dirty="0" smtClean="0"/>
              <a:t>Modify the error function</a:t>
            </a:r>
            <a:r>
              <a:rPr lang="hu-HU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 err="1"/>
              <a:t>Support</a:t>
            </a:r>
            <a:r>
              <a:rPr lang="hu-HU" sz="2400" dirty="0"/>
              <a:t> </a:t>
            </a:r>
            <a:r>
              <a:rPr lang="hu-HU" sz="2400" dirty="0" err="1"/>
              <a:t>vector</a:t>
            </a:r>
            <a:r>
              <a:rPr lang="hu-HU" sz="2400" dirty="0"/>
              <a:t> </a:t>
            </a:r>
            <a:r>
              <a:rPr lang="hu-HU" sz="2400" dirty="0" err="1"/>
              <a:t>machines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68760"/>
            <a:ext cx="35704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4007768" y="1988840"/>
            <a:ext cx="4392488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204864"/>
            <a:ext cx="406425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Logistic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078688" cy="4525963"/>
          </a:xfrm>
        </p:spPr>
        <p:txBody>
          <a:bodyPr/>
          <a:lstStyle/>
          <a:p>
            <a:r>
              <a:rPr lang="en-US" sz="2800" dirty="0" smtClean="0"/>
              <a:t>Obviously</a:t>
            </a:r>
            <a:r>
              <a:rPr lang="en-US" sz="2800" dirty="0"/>
              <a:t>, it makes no sense to force a linear function to take the value of ±1 in many points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So we </a:t>
            </a:r>
            <a:r>
              <a:rPr lang="en-US" sz="2800" dirty="0" smtClean="0"/>
              <a:t>modify </a:t>
            </a:r>
            <a:r>
              <a:rPr lang="en-US" sz="2800" dirty="0"/>
              <a:t>the </a:t>
            </a:r>
            <a:r>
              <a:rPr lang="en-US" sz="2800" b="1" dirty="0"/>
              <a:t>shape </a:t>
            </a:r>
            <a:r>
              <a:rPr lang="en-US" sz="2800" dirty="0"/>
              <a:t>of the regression </a:t>
            </a:r>
            <a:r>
              <a:rPr lang="en-US" sz="2800" b="1" dirty="0" smtClean="0"/>
              <a:t>function</a:t>
            </a:r>
            <a:endParaRPr lang="hu-HU" sz="2800" dirty="0"/>
          </a:p>
          <a:p>
            <a:pPr lvl="1"/>
            <a:r>
              <a:rPr lang="en-US" sz="2400" dirty="0"/>
              <a:t>This is how we arrive to </a:t>
            </a:r>
            <a:r>
              <a:rPr lang="en-US" sz="2400" b="1" dirty="0"/>
              <a:t>logistic </a:t>
            </a:r>
            <a:r>
              <a:rPr lang="en-US" sz="2400" b="1" dirty="0" smtClean="0"/>
              <a:t>regression</a:t>
            </a:r>
          </a:p>
          <a:p>
            <a:pPr lvl="1"/>
            <a:r>
              <a:rPr lang="en-US" sz="2400" dirty="0" smtClean="0"/>
              <a:t>It is </a:t>
            </a:r>
            <a:r>
              <a:rPr lang="en-US" sz="2400" dirty="0"/>
              <a:t>a special case of generalized linear modeling</a:t>
            </a:r>
          </a:p>
          <a:p>
            <a:pPr lvl="1"/>
            <a:r>
              <a:rPr lang="en-US" sz="2400" dirty="0"/>
              <a:t>Our new curve will be able to take (approximately) the values of 0 and 1 in many points, this is why it is called a “logistic” </a:t>
            </a:r>
            <a:r>
              <a:rPr lang="en-US" sz="2400" dirty="0" smtClean="0"/>
              <a:t>(“</a:t>
            </a:r>
            <a:r>
              <a:rPr lang="en-US" sz="2400" dirty="0" err="1" smtClean="0"/>
              <a:t>logit</a:t>
            </a:r>
            <a:r>
              <a:rPr lang="en-US" sz="2400" dirty="0" smtClean="0"/>
              <a:t>”) function</a:t>
            </a:r>
          </a:p>
          <a:p>
            <a:pPr lvl="1"/>
            <a:r>
              <a:rPr lang="en-US" sz="2400" dirty="0"/>
              <a:t>Its values can be interpreted as probabilities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Bayes decision theory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75" y="3861048"/>
            <a:ext cx="3330469" cy="21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Logistic regression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 smtClean="0"/>
              <a:t>Instead </a:t>
            </a:r>
            <a:r>
              <a:rPr lang="en-US" sz="2800" dirty="0"/>
              <a:t>of using the linear discriminant function directly</a:t>
            </a:r>
          </a:p>
          <a:p>
            <a:pPr marL="0" indent="0">
              <a:buNone/>
            </a:pPr>
            <a:r>
              <a:rPr lang="en-US" sz="2800" dirty="0" smtClean="0"/>
              <a:t>			</a:t>
            </a:r>
            <a:endParaRPr lang="hu-HU" sz="2800" dirty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…we embed it to the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dirty="0" smtClean="0"/>
              <a:t> </a:t>
            </a:r>
            <a:r>
              <a:rPr lang="hu-HU" sz="2800" dirty="0" err="1" smtClean="0"/>
              <a:t>sigmoid</a:t>
            </a:r>
            <a:r>
              <a:rPr lang="hu-HU" sz="2800" dirty="0" smtClean="0"/>
              <a:t> </a:t>
            </a:r>
            <a:r>
              <a:rPr lang="en-US" sz="2800" dirty="0" smtClean="0"/>
              <a:t>function: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en-US" sz="2800" dirty="0" smtClean="0"/>
              <a:t>…so </a:t>
            </a:r>
            <a:r>
              <a:rPr lang="en-US" sz="2800" dirty="0"/>
              <a:t>our discriminant function will </a:t>
            </a:r>
            <a:r>
              <a:rPr lang="en-US" sz="2800" dirty="0" smtClean="0"/>
              <a:t>be the following: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 =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/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844824"/>
            <a:ext cx="3121819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72" y="3645024"/>
            <a:ext cx="3335561" cy="143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Advantages of logistic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6782544" cy="4535091"/>
          </a:xfrm>
        </p:spPr>
        <p:txBody>
          <a:bodyPr/>
          <a:lstStyle/>
          <a:p>
            <a:r>
              <a:rPr lang="en-US" sz="2800" dirty="0"/>
              <a:t>The shape of the new discriminant function is more suitable to fit two target values </a:t>
            </a:r>
            <a:r>
              <a:rPr lang="en-US" sz="2800" dirty="0" smtClean="0"/>
              <a:t>(0 and 1 </a:t>
            </a:r>
            <a:r>
              <a:rPr lang="en-US" sz="2800" dirty="0"/>
              <a:t>for </a:t>
            </a:r>
            <a:r>
              <a:rPr lang="en-US" sz="2800" dirty="0" smtClean="0"/>
              <a:t>two classes)</a:t>
            </a:r>
            <a:endParaRPr lang="en-US" sz="2800" dirty="0"/>
          </a:p>
          <a:p>
            <a:r>
              <a:rPr lang="en-US" sz="2800" dirty="0" smtClean="0"/>
              <a:t>The output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en-US" sz="2800" dirty="0" smtClean="0"/>
              <a:t>is now between </a:t>
            </a:r>
            <a:r>
              <a:rPr lang="hu-HU" sz="2800" dirty="0" smtClean="0"/>
              <a:t>0 </a:t>
            </a:r>
            <a:r>
              <a:rPr lang="en-US" sz="2800" dirty="0" smtClean="0"/>
              <a:t>and</a:t>
            </a:r>
            <a:r>
              <a:rPr lang="hu-HU" sz="2800" dirty="0" smtClean="0"/>
              <a:t> 1</a:t>
            </a:r>
            <a:r>
              <a:rPr lang="en-US" sz="2800" dirty="0" smtClean="0"/>
              <a:t>, so it can also be interpreted as an estimate for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endParaRPr lang="hu-HU" sz="2800" dirty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= g(x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= 1-g(x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 </a:t>
            </a:r>
            <a:r>
              <a:rPr lang="hu-HU" sz="2400" dirty="0" smtClean="0"/>
              <a:t>(</a:t>
            </a:r>
            <a:r>
              <a:rPr lang="en-US" sz="2400" dirty="0" smtClean="0"/>
              <a:t>since</a:t>
            </a:r>
            <a:r>
              <a:rPr lang="hu-HU" sz="2400" dirty="0" smtClean="0"/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+ 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= 1</a:t>
            </a:r>
            <a:r>
              <a:rPr lang="hu-HU" sz="2400" dirty="0" smtClean="0">
                <a:cs typeface="Times New Roman" panose="02020603050405020304" pitchFamily="18" charset="0"/>
              </a:rPr>
              <a:t>)</a:t>
            </a:r>
            <a:endParaRPr lang="hu-HU" sz="2400" dirty="0">
              <a:cs typeface="Times New Roman" panose="02020603050405020304" pitchFamily="18" charset="0"/>
            </a:endParaRPr>
          </a:p>
          <a:p>
            <a:r>
              <a:rPr lang="en-US" sz="2800" dirty="0" smtClean="0"/>
              <a:t>So choosing the class for which </a:t>
            </a:r>
            <a:r>
              <a:rPr lang="hu-HU" sz="2800" dirty="0" smtClean="0"/>
              <a:t>g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en-US" sz="2800" dirty="0" smtClean="0"/>
              <a:t>is larger will now coincide with Bayes’ decision theory</a:t>
            </a:r>
            <a:r>
              <a:rPr lang="hu-HU" sz="2800" dirty="0" smtClean="0"/>
              <a:t>!</a:t>
            </a:r>
            <a:endParaRPr lang="hu-HU" sz="2800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780928"/>
            <a:ext cx="3830216" cy="31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Maximum </a:t>
            </a:r>
            <a:r>
              <a:rPr lang="hu-HU" altLang="hu-HU" dirty="0" err="1" smtClean="0">
                <a:solidFill>
                  <a:schemeClr val="tx1"/>
                </a:solidFill>
              </a:rPr>
              <a:t>likelihood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logistic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8006680" cy="4535091"/>
          </a:xfrm>
        </p:spPr>
        <p:txBody>
          <a:bodyPr/>
          <a:lstStyle/>
          <a:p>
            <a:r>
              <a:rPr lang="en-US" sz="2800" dirty="0" smtClean="0"/>
              <a:t>How can we optimize the parameters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hu-HU" sz="2800" dirty="0" smtClean="0"/>
              <a:t>?</a:t>
            </a:r>
            <a:endParaRPr lang="hu-HU" sz="2800" dirty="0"/>
          </a:p>
          <a:p>
            <a:r>
              <a:rPr lang="en-US" sz="2800" dirty="0"/>
              <a:t>To formalize the likelihood of the samples, we introduce the target value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t=1</a:t>
            </a:r>
            <a:r>
              <a:rPr lang="en-US" sz="2800" dirty="0" smtClean="0"/>
              <a:t> </a:t>
            </a:r>
            <a:r>
              <a:rPr lang="en-US" sz="2800" dirty="0"/>
              <a:t>for samples of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/>
              <a:t> </a:t>
            </a:r>
            <a:r>
              <a:rPr lang="en-US" sz="2800" dirty="0"/>
              <a:t>for samples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  <a:p>
            <a:r>
              <a:rPr lang="en-US" sz="2800" dirty="0" smtClean="0"/>
              <a:t>Notice that we want to maximize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en-US" sz="2800" dirty="0" smtClean="0"/>
              <a:t>for</a:t>
            </a:r>
            <a:r>
              <a:rPr lang="hu-HU" sz="2800" dirty="0" smtClean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/>
              <a:t> ,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1-g(x)</a:t>
            </a:r>
            <a:r>
              <a:rPr lang="hu-HU" sz="2800" dirty="0" smtClean="0"/>
              <a:t> </a:t>
            </a:r>
            <a:r>
              <a:rPr lang="en-US" sz="2800" dirty="0" smtClean="0"/>
              <a:t>for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u-HU" sz="2800" dirty="0"/>
          </a:p>
          <a:p>
            <a:r>
              <a:rPr lang="en-US" sz="2800" dirty="0"/>
              <a:t>So we can formalize the likelihood of the training samples as</a:t>
            </a:r>
          </a:p>
          <a:p>
            <a:pPr lvl="1"/>
            <a:endParaRPr lang="hu-HU" sz="2400" dirty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each </a:t>
            </a:r>
            <a:r>
              <a:rPr lang="en-US" sz="2400" dirty="0" smtClean="0"/>
              <a:t>sample, </a:t>
            </a:r>
            <a:r>
              <a:rPr lang="en-US" sz="2400" dirty="0"/>
              <a:t>only one of the two terms is different from </a:t>
            </a:r>
            <a:r>
              <a:rPr lang="en-US" sz="2400" dirty="0" smtClean="0"/>
              <a:t>1!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84" y="3501008"/>
            <a:ext cx="4162433" cy="2497460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30959"/>
              </p:ext>
            </p:extLst>
          </p:nvPr>
        </p:nvGraphicFramePr>
        <p:xfrm>
          <a:off x="4453847" y="4581128"/>
          <a:ext cx="3076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Equation" r:id="rId4" imgW="1384200" imgH="431640" progId="Equation.3">
                  <p:embed/>
                </p:oleObj>
              </mc:Choice>
              <mc:Fallback>
                <p:oleObj name="Equation" r:id="rId4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47" y="4581128"/>
                        <a:ext cx="30765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169989"/>
            <a:ext cx="4405341" cy="168162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Some naming conventions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r>
              <a:rPr lang="en-US" sz="2800" dirty="0" smtClean="0"/>
              <a:t>Generative methods</a:t>
            </a:r>
            <a:endParaRPr lang="hu-HU" sz="2800" dirty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since they can be used to generate samples</a:t>
            </a:r>
            <a:endParaRPr lang="hu-HU" sz="2400" dirty="0" smtClean="0"/>
          </a:p>
          <a:p>
            <a:pPr lvl="1"/>
            <a:r>
              <a:rPr lang="en-US" sz="2400" dirty="0" smtClean="0"/>
              <a:t>Model the examples belonging to the given class</a:t>
            </a:r>
            <a:endParaRPr lang="hu-HU" sz="2400" dirty="0" smtClean="0"/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More related to the estimation of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 smtClean="0"/>
          </a:p>
          <a:p>
            <a:r>
              <a:rPr lang="en-US" sz="2800" dirty="0" smtClean="0"/>
              <a:t>Discriminative methods</a:t>
            </a:r>
            <a:endParaRPr lang="hu-HU" sz="2800" dirty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since they focus on discriminating the classes</a:t>
            </a:r>
            <a:endParaRPr lang="hu-HU" sz="2400" dirty="0" smtClean="0"/>
          </a:p>
          <a:p>
            <a:pPr lvl="1"/>
            <a:r>
              <a:rPr lang="en-US" sz="2400" dirty="0" smtClean="0"/>
              <a:t>They model the geometry of the decision surface</a:t>
            </a:r>
            <a:endParaRPr lang="hu-HU" sz="2400" dirty="0" smtClean="0"/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More related to the estimation of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 smtClean="0"/>
          </a:p>
          <a:p>
            <a:r>
              <a:rPr lang="en-US" sz="2800" dirty="0" smtClean="0"/>
              <a:t>The two views are not completely distinct</a:t>
            </a:r>
            <a:endParaRPr lang="hu-HU" sz="2800" dirty="0" smtClean="0"/>
          </a:p>
          <a:p>
            <a:pPr lvl="1"/>
            <a:r>
              <a:rPr lang="en-US" sz="2400" dirty="0" smtClean="0"/>
              <a:t>For example, there are discriminative training methods for Gaussian Mixture Models</a:t>
            </a:r>
            <a:endParaRPr lang="hu-HU" sz="2400" dirty="0"/>
          </a:p>
          <a:p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62" y="1259632"/>
            <a:ext cx="4000749" cy="16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Maximum </a:t>
            </a:r>
            <a:r>
              <a:rPr lang="hu-HU" altLang="hu-HU" dirty="0" err="1">
                <a:solidFill>
                  <a:schemeClr val="tx1"/>
                </a:solidFill>
              </a:rPr>
              <a:t>likelihood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>
                <a:solidFill>
                  <a:schemeClr val="tx1"/>
                </a:solidFill>
              </a:rPr>
              <a:t>logistic regression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10166920" cy="4535091"/>
          </a:xfrm>
        </p:spPr>
        <p:txBody>
          <a:bodyPr/>
          <a:lstStyle/>
          <a:p>
            <a:r>
              <a:rPr lang="en-US" sz="2800" dirty="0" smtClean="0"/>
              <a:t>ML </a:t>
            </a:r>
            <a:r>
              <a:rPr lang="en-US" sz="2800" dirty="0" smtClean="0"/>
              <a:t>value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endParaRPr lang="hu-HU" sz="2400" dirty="0" smtClean="0"/>
          </a:p>
          <a:p>
            <a:r>
              <a:rPr lang="en-US" sz="2800" dirty="0" smtClean="0"/>
              <a:t>Instead </a:t>
            </a:r>
            <a:r>
              <a:rPr lang="en-US" sz="2800" dirty="0"/>
              <a:t>of the likelihood, we will maximize the </a:t>
            </a:r>
            <a:r>
              <a:rPr lang="en-US" sz="2800" dirty="0" smtClean="0"/>
              <a:t>log-likelihood:</a:t>
            </a:r>
            <a:endParaRPr lang="en-US" sz="28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800" dirty="0" smtClean="0"/>
              <a:t>Taking </a:t>
            </a:r>
            <a:r>
              <a:rPr lang="en-US" sz="2800" dirty="0"/>
              <a:t>it with a negative sign, it is also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called </a:t>
            </a:r>
            <a:r>
              <a:rPr lang="en-US" sz="2800" dirty="0"/>
              <a:t>the </a:t>
            </a:r>
            <a:r>
              <a:rPr lang="en-US" sz="2800" b="1" dirty="0"/>
              <a:t>cross-entropy error </a:t>
            </a:r>
            <a:r>
              <a:rPr lang="en-US" sz="2800" dirty="0" smtClean="0"/>
              <a:t>function</a:t>
            </a:r>
            <a:endParaRPr lang="en-US" sz="2800" b="1" dirty="0" smtClean="0"/>
          </a:p>
          <a:p>
            <a:pPr lvl="1"/>
            <a:r>
              <a:rPr lang="en-US" sz="2400" dirty="0" smtClean="0"/>
              <a:t>The cross-entropy of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/>
              <a:t> </a:t>
            </a:r>
            <a:r>
              <a:rPr lang="en-US" sz="2400" dirty="0" smtClean="0"/>
              <a:t>and</a:t>
            </a:r>
            <a:r>
              <a:rPr lang="hu-HU" sz="2400" dirty="0" smtClean="0"/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 smtClean="0"/>
          </a:p>
          <a:p>
            <a:pPr lvl="1"/>
            <a:r>
              <a:rPr lang="en-US" sz="2400" dirty="0" smtClean="0"/>
              <a:t>So maximizing the likelihood </a:t>
            </a:r>
            <a:r>
              <a:rPr lang="hu-HU" sz="2400" dirty="0" smtClean="0"/>
              <a:t>= </a:t>
            </a:r>
            <a:r>
              <a:rPr lang="en-US" sz="2400" dirty="0" smtClean="0"/>
              <a:t>minimizing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/>
              <a:t>the c</a:t>
            </a:r>
            <a:r>
              <a:rPr lang="hu-HU" sz="2400" dirty="0" err="1" smtClean="0"/>
              <a:t>ross-entropy</a:t>
            </a:r>
            <a:endParaRPr lang="hu-HU" sz="2400" dirty="0"/>
          </a:p>
          <a:p>
            <a:endParaRPr lang="hu-HU" sz="2800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125613"/>
              </p:ext>
            </p:extLst>
          </p:nvPr>
        </p:nvGraphicFramePr>
        <p:xfrm>
          <a:off x="2784942" y="1055887"/>
          <a:ext cx="3076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8" name="Equation" r:id="rId3" imgW="1384200" imgH="431640" progId="Equation.3">
                  <p:embed/>
                </p:oleObj>
              </mc:Choice>
              <mc:Fallback>
                <p:oleObj name="Equation" r:id="rId3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942" y="1055887"/>
                        <a:ext cx="30765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81523"/>
              </p:ext>
            </p:extLst>
          </p:nvPr>
        </p:nvGraphicFramePr>
        <p:xfrm>
          <a:off x="2784942" y="2606377"/>
          <a:ext cx="44592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9" name="Equation" r:id="rId5" imgW="2006280" imgH="431640" progId="Equation.3">
                  <p:embed/>
                </p:oleObj>
              </mc:Choice>
              <mc:Fallback>
                <p:oleObj name="Equation" r:id="rId5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942" y="2606377"/>
                        <a:ext cx="44592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40" y="2893164"/>
            <a:ext cx="3713499" cy="31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000" dirty="0">
                <a:solidFill>
                  <a:schemeClr val="tx1"/>
                </a:solidFill>
              </a:rPr>
              <a:t>Maximum </a:t>
            </a:r>
            <a:r>
              <a:rPr lang="hu-HU" altLang="hu-HU" sz="4000" dirty="0" err="1">
                <a:solidFill>
                  <a:schemeClr val="tx1"/>
                </a:solidFill>
              </a:rPr>
              <a:t>likelihood</a:t>
            </a:r>
            <a:r>
              <a:rPr lang="hu-HU" altLang="hu-HU" sz="4000" dirty="0">
                <a:solidFill>
                  <a:schemeClr val="tx1"/>
                </a:solidFill>
              </a:rPr>
              <a:t> </a:t>
            </a:r>
            <a:r>
              <a:rPr lang="en-US" altLang="hu-HU" sz="4000" dirty="0">
                <a:solidFill>
                  <a:schemeClr val="tx1"/>
                </a:solidFill>
              </a:rPr>
              <a:t>logistic regression</a:t>
            </a:r>
            <a:r>
              <a:rPr lang="en-US" altLang="hu-HU" sz="4200" dirty="0" smtClean="0">
                <a:solidFill>
                  <a:schemeClr val="tx1"/>
                </a:solidFill>
              </a:rPr>
              <a:t> </a:t>
            </a:r>
            <a:r>
              <a:rPr lang="en-US" altLang="hu-HU" sz="4200" dirty="0" smtClean="0">
                <a:solidFill>
                  <a:schemeClr val="tx1"/>
                </a:solidFill>
              </a:rPr>
              <a:t>#</a:t>
            </a:r>
            <a:r>
              <a:rPr lang="hu-HU" altLang="hu-HU" sz="4200" dirty="0" smtClean="0">
                <a:solidFill>
                  <a:schemeClr val="tx1"/>
                </a:solidFill>
              </a:rPr>
              <a:t>3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6120994" cy="4535091"/>
          </a:xfrm>
        </p:spPr>
        <p:txBody>
          <a:bodyPr/>
          <a:lstStyle/>
          <a:p>
            <a:r>
              <a:rPr lang="hu-HU" sz="2800" dirty="0" smtClean="0"/>
              <a:t>Log </a:t>
            </a:r>
            <a:r>
              <a:rPr lang="hu-HU" sz="2800" dirty="0" err="1" smtClean="0"/>
              <a:t>likelihood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max</a:t>
            </a:r>
            <a:r>
              <a:rPr lang="hu-HU" sz="2800" dirty="0" smtClean="0"/>
              <a:t>:</a:t>
            </a:r>
          </a:p>
          <a:p>
            <a:endParaRPr lang="hu-HU" sz="2800" dirty="0"/>
          </a:p>
          <a:p>
            <a:r>
              <a:rPr lang="en-US" sz="2800" dirty="0" smtClean="0"/>
              <a:t>Ideas to solve</a:t>
            </a:r>
            <a:r>
              <a:rPr lang="hu-HU" sz="2800" dirty="0" smtClean="0"/>
              <a:t>?</a:t>
            </a:r>
            <a:endParaRPr lang="hu-HU" sz="2800" dirty="0" smtClean="0"/>
          </a:p>
          <a:p>
            <a:r>
              <a:rPr lang="en-US" sz="2800" dirty="0" smtClean="0"/>
              <a:t>Optimization </a:t>
            </a:r>
            <a:r>
              <a:rPr lang="en-US" sz="2800" dirty="0"/>
              <a:t>by setting the derivative to zero</a:t>
            </a:r>
          </a:p>
          <a:p>
            <a:pPr lvl="1"/>
            <a:r>
              <a:rPr lang="en-US" sz="2400" dirty="0" smtClean="0"/>
              <a:t>Unfortunately, no </a:t>
            </a:r>
            <a:r>
              <a:rPr lang="en-US" sz="2400" dirty="0"/>
              <a:t>simple closed-form solution exists</a:t>
            </a:r>
          </a:p>
          <a:p>
            <a:r>
              <a:rPr lang="en-US" sz="2800" dirty="0" smtClean="0"/>
              <a:t>Maximization </a:t>
            </a:r>
            <a:r>
              <a:rPr lang="en-US" sz="2800" dirty="0"/>
              <a:t>by applying gradient </a:t>
            </a:r>
            <a:r>
              <a:rPr lang="en-US" sz="2800" dirty="0" smtClean="0"/>
              <a:t>descent</a:t>
            </a:r>
            <a:endParaRPr lang="hu-HU" sz="2800" dirty="0"/>
          </a:p>
          <a:p>
            <a:pPr lvl="1"/>
            <a:r>
              <a:rPr lang="en-US" sz="2400" dirty="0" smtClean="0"/>
              <a:t>The error function is convex and has a unique optimum (which is good!)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94" y="2780928"/>
            <a:ext cx="5368438" cy="3346326"/>
          </a:xfrm>
          <a:prstGeom prst="rect">
            <a:avLst/>
          </a:prstGeom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74026"/>
              </p:ext>
            </p:extLst>
          </p:nvPr>
        </p:nvGraphicFramePr>
        <p:xfrm>
          <a:off x="4799856" y="1093749"/>
          <a:ext cx="44592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Equation" r:id="rId4" imgW="2006280" imgH="431640" progId="Equation.3">
                  <p:embed/>
                </p:oleObj>
              </mc:Choice>
              <mc:Fallback>
                <p:oleObj name="Equation" r:id="rId4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6" y="1093749"/>
                        <a:ext cx="44592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8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60" y="2996952"/>
            <a:ext cx="4293815" cy="312690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Interpretability of logistic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8294712" cy="4535091"/>
          </a:xfrm>
        </p:spPr>
        <p:txBody>
          <a:bodyPr/>
          <a:lstStyle/>
          <a:p>
            <a:r>
              <a:rPr lang="en-US" sz="2800" dirty="0" smtClean="0"/>
              <a:t>Our model takes the form</a:t>
            </a:r>
            <a:r>
              <a:rPr lang="hu-HU" sz="2800" dirty="0" smtClean="0"/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/>
          </a:p>
          <a:p>
            <a:r>
              <a:rPr lang="en-US" sz="2800" dirty="0" smtClean="0"/>
              <a:t>So all features are multiplied by a weight, then summed up (and transformed by the sigmoid)</a:t>
            </a:r>
            <a:endParaRPr lang="hu-HU" sz="2800" dirty="0" smtClean="0"/>
          </a:p>
          <a:p>
            <a:pPr lvl="1"/>
            <a:r>
              <a:rPr lang="en-US" sz="2400" dirty="0" smtClean="0"/>
              <a:t>This is also true for all linear models BTW</a:t>
            </a:r>
            <a:endParaRPr lang="hu-HU" sz="2400" dirty="0" smtClean="0"/>
          </a:p>
          <a:p>
            <a:r>
              <a:rPr lang="en-US" sz="2800" dirty="0" smtClean="0"/>
              <a:t>From this we might extrapolate for the importance of </a:t>
            </a:r>
            <a:r>
              <a:rPr lang="en-US" sz="2800" dirty="0" smtClean="0"/>
              <a:t>each </a:t>
            </a:r>
            <a:r>
              <a:rPr lang="en-US" sz="2800" dirty="0" smtClean="0"/>
              <a:t>feature</a:t>
            </a:r>
            <a:endParaRPr lang="hu-HU" sz="2800" dirty="0" smtClean="0"/>
          </a:p>
          <a:p>
            <a:pPr lvl="1"/>
            <a:r>
              <a:rPr lang="en-US" sz="2400" dirty="0" smtClean="0"/>
              <a:t>A weight of </a:t>
            </a:r>
            <a:r>
              <a:rPr lang="hu-HU" sz="2400" dirty="0" smtClean="0"/>
              <a:t>0</a:t>
            </a:r>
            <a:r>
              <a:rPr lang="en-US" sz="2400" dirty="0" smtClean="0"/>
              <a:t>.</a:t>
            </a:r>
            <a:r>
              <a:rPr lang="hu-HU" sz="2400" dirty="0" smtClean="0"/>
              <a:t>0</a:t>
            </a:r>
            <a:r>
              <a:rPr lang="en-US" sz="2400" dirty="0" smtClean="0"/>
              <a:t>00</a:t>
            </a:r>
            <a:r>
              <a:rPr lang="hu-HU" sz="24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not too important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Of course, it is sensitive for feature scaling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We can also discard features with smaller weights     </a:t>
            </a:r>
            <a:r>
              <a:rPr lang="hu-HU" sz="2400" dirty="0" err="1" smtClean="0">
                <a:sym typeface="Wingdings" panose="05000000000000000000" pitchFamily="2" charset="2"/>
              </a:rPr>
              <a:t>feature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selection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727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Multiple classes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11391056" cy="4535091"/>
          </a:xfrm>
        </p:spPr>
        <p:txBody>
          <a:bodyPr/>
          <a:lstStyle/>
          <a:p>
            <a:r>
              <a:rPr lang="en-US" sz="2800" dirty="0" smtClean="0"/>
              <a:t>One </a:t>
            </a:r>
            <a:r>
              <a:rPr lang="en-US" sz="2800" dirty="0"/>
              <a:t>linear decision boundary can separate only two classes</a:t>
            </a:r>
          </a:p>
          <a:p>
            <a:r>
              <a:rPr lang="en-US" sz="2800" dirty="0"/>
              <a:t>So, to separate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/>
              <a:t> classes we need more than one linear </a:t>
            </a:r>
            <a:r>
              <a:rPr lang="en-US" sz="2800" dirty="0" smtClean="0"/>
              <a:t>classifier</a:t>
            </a:r>
            <a:endParaRPr lang="hu-HU" sz="2800" dirty="0"/>
          </a:p>
          <a:p>
            <a:pPr marL="0" indent="0">
              <a:buNone/>
            </a:pPr>
            <a:r>
              <a:rPr lang="en-US" sz="2400" dirty="0" smtClean="0"/>
              <a:t>          strategy #1</a:t>
            </a:r>
            <a:r>
              <a:rPr lang="hu-HU" sz="2400" dirty="0" smtClean="0"/>
              <a:t>: </a:t>
            </a:r>
            <a:r>
              <a:rPr lang="hu-HU" sz="2400" dirty="0"/>
              <a:t>„</a:t>
            </a:r>
            <a:r>
              <a:rPr lang="hu-HU" sz="2400" dirty="0" err="1"/>
              <a:t>one</a:t>
            </a:r>
            <a:r>
              <a:rPr lang="hu-HU" sz="2400" dirty="0"/>
              <a:t> </a:t>
            </a:r>
            <a:r>
              <a:rPr lang="hu-HU" sz="2400" dirty="0" err="1"/>
              <a:t>against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rest”    </a:t>
            </a:r>
            <a:r>
              <a:rPr lang="en-US" sz="2400" dirty="0" smtClean="0"/>
              <a:t>  strategy #2</a:t>
            </a:r>
            <a:r>
              <a:rPr lang="hu-HU" sz="2400" dirty="0" smtClean="0"/>
              <a:t>: </a:t>
            </a:r>
            <a:r>
              <a:rPr lang="hu-HU" sz="2400" dirty="0"/>
              <a:t>„</a:t>
            </a:r>
            <a:r>
              <a:rPr lang="hu-HU" sz="2400" dirty="0" err="1"/>
              <a:t>one</a:t>
            </a:r>
            <a:r>
              <a:rPr lang="hu-HU" sz="2400" dirty="0"/>
              <a:t> </a:t>
            </a:r>
            <a:r>
              <a:rPr lang="hu-HU" sz="2400" dirty="0" err="1"/>
              <a:t>against</a:t>
            </a:r>
            <a:r>
              <a:rPr lang="hu-HU" sz="2400" dirty="0"/>
              <a:t> </a:t>
            </a:r>
            <a:r>
              <a:rPr lang="hu-HU" sz="2400" dirty="0" err="1"/>
              <a:t>another</a:t>
            </a:r>
            <a:r>
              <a:rPr lang="hu-HU" sz="2400" dirty="0" smtClean="0"/>
              <a:t>”</a:t>
            </a:r>
          </a:p>
          <a:p>
            <a:pPr marL="0" indent="0">
              <a:buNone/>
            </a:pPr>
            <a:r>
              <a:rPr lang="hu-HU" sz="2400" dirty="0" smtClean="0"/>
              <a:t>	     </a:t>
            </a:r>
            <a:r>
              <a:rPr lang="hu-HU" sz="2400" dirty="0" smtClean="0"/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dirty="0"/>
              <a:t> </a:t>
            </a:r>
            <a:r>
              <a:rPr lang="hu-HU" sz="2400" dirty="0"/>
              <a:t>d</a:t>
            </a:r>
            <a:r>
              <a:rPr lang="en-US" sz="2400" dirty="0" err="1"/>
              <a:t>ecision</a:t>
            </a:r>
            <a:r>
              <a:rPr lang="en-US" sz="2400" dirty="0"/>
              <a:t> boundaries</a:t>
            </a:r>
            <a:r>
              <a:rPr lang="hu-HU" sz="2400" dirty="0" smtClean="0"/>
              <a:t>)                 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m(m-1)/2</a:t>
            </a:r>
            <a:r>
              <a:rPr lang="hu-HU" sz="2400" dirty="0"/>
              <a:t> </a:t>
            </a:r>
            <a:r>
              <a:rPr lang="hu-HU" sz="2400" dirty="0" smtClean="0"/>
              <a:t>d</a:t>
            </a:r>
            <a:r>
              <a:rPr lang="en-US" sz="2400" dirty="0" err="1" smtClean="0"/>
              <a:t>ecision</a:t>
            </a:r>
            <a:r>
              <a:rPr lang="en-US" sz="2400" dirty="0" smtClean="0"/>
              <a:t> boundaries</a:t>
            </a:r>
            <a:r>
              <a:rPr lang="hu-HU" sz="2400" dirty="0" smtClean="0"/>
              <a:t>)</a:t>
            </a:r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en-US" sz="2400" dirty="0" smtClean="0"/>
              <a:t>But both </a:t>
            </a:r>
            <a:r>
              <a:rPr lang="en-US" sz="2400" dirty="0"/>
              <a:t>solutions may result in ambiguous </a:t>
            </a:r>
            <a:r>
              <a:rPr lang="en-US" sz="2400" dirty="0" smtClean="0"/>
              <a:t>regions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12976"/>
            <a:ext cx="34559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130426"/>
            <a:ext cx="34559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linear machine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en-US" sz="2800" dirty="0" smtClean="0"/>
              <a:t>For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/>
              <a:t> </a:t>
            </a:r>
            <a:r>
              <a:rPr lang="en-US" sz="2800" dirty="0" smtClean="0"/>
              <a:t>classes, let’s define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/>
              <a:t> line</a:t>
            </a:r>
            <a:r>
              <a:rPr lang="en-US" sz="2800" dirty="0" err="1" smtClean="0"/>
              <a:t>ar</a:t>
            </a:r>
            <a:r>
              <a:rPr lang="en-US" sz="2800" dirty="0" smtClean="0"/>
              <a:t> discriminant functions</a:t>
            </a:r>
            <a:endParaRPr lang="hu-HU" sz="2800" dirty="0"/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 2, …m</a:t>
            </a:r>
            <a:endParaRPr lang="hu-HU" sz="2800" dirty="0" smtClean="0"/>
          </a:p>
          <a:p>
            <a:r>
              <a:rPr lang="en-US" sz="2800" dirty="0"/>
              <a:t>And classify a random </a:t>
            </a:r>
            <a:r>
              <a:rPr lang="en-US" sz="2800" dirty="0" smtClean="0"/>
              <a:t>sample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/>
              <a:t> </a:t>
            </a:r>
            <a:r>
              <a:rPr lang="en-US" sz="2800" dirty="0" smtClean="0"/>
              <a:t>according to the </a:t>
            </a:r>
            <a:r>
              <a:rPr lang="hu-HU" sz="2800" dirty="0" smtClean="0"/>
              <a:t>maximum:</a:t>
            </a:r>
            <a:endParaRPr lang="hu-HU" sz="2800" dirty="0" smtClean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dirty="0"/>
          </a:p>
          <a:p>
            <a:r>
              <a:rPr lang="en-US" sz="2800" dirty="0" smtClean="0"/>
              <a:t>Such a classifier is called the </a:t>
            </a:r>
            <a:r>
              <a:rPr lang="hu-HU" sz="2800" b="1" dirty="0" smtClean="0"/>
              <a:t>line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 machine</a:t>
            </a:r>
            <a:endParaRPr lang="hu-HU" sz="2800" b="1" dirty="0"/>
          </a:p>
          <a:p>
            <a:r>
              <a:rPr lang="en-US" sz="2800" dirty="0"/>
              <a:t>A linear machine divides the feature space into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/>
              <a:t> </a:t>
            </a:r>
            <a:r>
              <a:rPr lang="en-US" sz="2800" dirty="0"/>
              <a:t>decision regions, where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en-US" sz="2800" dirty="0" smtClean="0"/>
              <a:t> </a:t>
            </a:r>
            <a:r>
              <a:rPr lang="en-US" sz="2800" dirty="0"/>
              <a:t>is the largest discriminant in region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/>
          </a:p>
          <a:p>
            <a:r>
              <a:rPr lang="en-US" sz="2800" dirty="0"/>
              <a:t>The maximum decision rule solves the problem of the ambiguous </a:t>
            </a:r>
            <a:r>
              <a:rPr lang="en-US" sz="2800" dirty="0" smtClean="0"/>
              <a:t>regions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maximum is defined in all points of the feature </a:t>
            </a:r>
            <a:r>
              <a:rPr lang="en-US" sz="2400" dirty="0" smtClean="0"/>
              <a:t>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58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Decision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regions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for</a:t>
            </a:r>
            <a:r>
              <a:rPr lang="hu-HU" altLang="hu-HU" dirty="0">
                <a:solidFill>
                  <a:schemeClr val="tx1"/>
                </a:solidFill>
              </a:rPr>
              <a:t> t</a:t>
            </a:r>
            <a:r>
              <a:rPr lang="en-US" altLang="hu-HU" dirty="0">
                <a:solidFill>
                  <a:schemeClr val="tx1"/>
                </a:solidFill>
              </a:rPr>
              <a:t>he linear machine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decision regions </a:t>
            </a:r>
            <a:r>
              <a:rPr lang="en-US" sz="2800" dirty="0" smtClean="0"/>
              <a:t>defined by the </a:t>
            </a:r>
            <a:r>
              <a:rPr lang="en-US" sz="2800" dirty="0"/>
              <a:t>linear machine are convex and </a:t>
            </a:r>
            <a:r>
              <a:rPr lang="en-US" sz="2800" dirty="0" smtClean="0"/>
              <a:t>contiguous</a:t>
            </a:r>
            <a:endParaRPr lang="hu-HU" sz="2800" dirty="0"/>
          </a:p>
          <a:p>
            <a:r>
              <a:rPr lang="en-US" sz="2800" dirty="0" smtClean="0"/>
              <a:t>So this is a possible region</a:t>
            </a:r>
            <a:r>
              <a:rPr lang="hu-HU" sz="2800" dirty="0" smtClean="0"/>
              <a:t>:                      </a:t>
            </a:r>
            <a:r>
              <a:rPr lang="en-US" sz="2800" dirty="0" smtClean="0"/>
              <a:t>But not this</a:t>
            </a:r>
            <a:r>
              <a:rPr lang="hu-HU" sz="2800" dirty="0" smtClean="0"/>
              <a:t>:</a:t>
            </a:r>
            <a:endParaRPr lang="hu-HU" sz="2800" dirty="0"/>
          </a:p>
          <a:p>
            <a:pPr lvl="3"/>
            <a:endParaRPr lang="hu-HU" sz="800" dirty="0"/>
          </a:p>
          <a:p>
            <a:r>
              <a:rPr lang="en-US" sz="2800" dirty="0" smtClean="0"/>
              <a:t>So we </a:t>
            </a:r>
            <a:r>
              <a:rPr lang="en-US" sz="2800" dirty="0"/>
              <a:t>won’t be able to solve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problems </a:t>
            </a:r>
            <a:r>
              <a:rPr lang="en-US" sz="2800" dirty="0"/>
              <a:t>like this</a:t>
            </a:r>
            <a:r>
              <a:rPr lang="hu-HU" sz="2800" dirty="0" smtClean="0"/>
              <a:t>:</a:t>
            </a:r>
            <a:endParaRPr lang="hu-HU" sz="2800" dirty="0"/>
          </a:p>
          <a:p>
            <a:r>
              <a:rPr lang="en-US" sz="2800" dirty="0"/>
              <a:t>Obviously, the capabilities of </a:t>
            </a:r>
            <a:r>
              <a:rPr lang="en-US" sz="2800" dirty="0" smtClean="0"/>
              <a:t>linear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machines is </a:t>
            </a:r>
            <a:r>
              <a:rPr lang="en-US" sz="2800" dirty="0"/>
              <a:t>rather </a:t>
            </a:r>
            <a:r>
              <a:rPr lang="en-US" sz="2800" dirty="0" smtClean="0"/>
              <a:t>limited</a:t>
            </a:r>
          </a:p>
          <a:p>
            <a:r>
              <a:rPr lang="en-US" sz="2800" dirty="0" smtClean="0"/>
              <a:t>This is wh</a:t>
            </a:r>
            <a:r>
              <a:rPr lang="en-US" sz="2800" dirty="0" smtClean="0"/>
              <a:t>y we will improve</a:t>
            </a:r>
            <a:r>
              <a:rPr lang="en-US" sz="2800" dirty="0"/>
              <a:t> </a:t>
            </a:r>
            <a:r>
              <a:rPr lang="en-US" sz="2800" dirty="0" smtClean="0"/>
              <a:t>over it</a:t>
            </a:r>
            <a:endParaRPr lang="hu-HU" sz="2800" dirty="0" smtClean="0"/>
          </a:p>
          <a:p>
            <a:pPr lvl="1"/>
            <a:r>
              <a:rPr lang="en-US" sz="2400" dirty="0" smtClean="0"/>
              <a:t>This will lead to Support Vector Machines</a:t>
            </a:r>
            <a:endParaRPr lang="hu-HU" sz="2400" dirty="0" smtClean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and to artificial neural networks</a:t>
            </a:r>
            <a:endParaRPr lang="hu-HU" sz="16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100070"/>
            <a:ext cx="3384376" cy="26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02" y="2153014"/>
            <a:ext cx="2016224" cy="77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544" y="1894932"/>
            <a:ext cx="1888450" cy="7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>
            <a:off x="4007768" y="3573016"/>
            <a:ext cx="352839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Decision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regions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for</a:t>
            </a:r>
            <a:r>
              <a:rPr lang="hu-HU" altLang="hu-HU" dirty="0">
                <a:solidFill>
                  <a:schemeClr val="tx1"/>
                </a:solidFill>
              </a:rPr>
              <a:t> t</a:t>
            </a:r>
            <a:r>
              <a:rPr lang="en-US" altLang="hu-HU" dirty="0">
                <a:solidFill>
                  <a:schemeClr val="tx1"/>
                </a:solidFill>
              </a:rPr>
              <a:t>he linear machine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054352" cy="4525963"/>
          </a:xfrm>
        </p:spPr>
        <p:txBody>
          <a:bodyPr/>
          <a:lstStyle/>
          <a:p>
            <a:pPr lvl="1"/>
            <a:endParaRPr lang="hu-HU" sz="2400" dirty="0"/>
          </a:p>
          <a:p>
            <a:r>
              <a:rPr lang="en-US" sz="2800" dirty="0" smtClean="0"/>
              <a:t>Two </a:t>
            </a:r>
            <a:r>
              <a:rPr lang="en-US" sz="2800" dirty="0"/>
              <a:t>examples for the decision regions of a </a:t>
            </a:r>
            <a:r>
              <a:rPr lang="en-US" sz="2800" dirty="0" smtClean="0"/>
              <a:t>   linear machine:</a:t>
            </a:r>
            <a:endParaRPr lang="en-US" sz="2800" dirty="0"/>
          </a:p>
          <a:p>
            <a:pPr lvl="1"/>
            <a:endParaRPr lang="hu-HU" sz="2000" dirty="0"/>
          </a:p>
          <a:p>
            <a:pPr lvl="1"/>
            <a:endParaRPr lang="hu-HU" sz="2000" dirty="0" smtClean="0"/>
          </a:p>
          <a:p>
            <a:r>
              <a:rPr lang="en-US" sz="2800" dirty="0" smtClean="0"/>
              <a:t>Decision </a:t>
            </a:r>
            <a:r>
              <a:rPr lang="en-US" sz="2800" dirty="0"/>
              <a:t>boundary between two adjacent classes</a:t>
            </a:r>
            <a:r>
              <a:rPr lang="hu-HU" sz="2800" dirty="0" smtClean="0"/>
              <a:t>:</a:t>
            </a:r>
            <a:endParaRPr lang="hu-HU" sz="2800" dirty="0"/>
          </a:p>
          <a:p>
            <a:r>
              <a:rPr lang="en-US" sz="2800" dirty="0" smtClean="0"/>
              <a:t>The normal vector of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hu-HU" sz="2800" dirty="0" smtClean="0"/>
              <a:t> </a:t>
            </a:r>
            <a:r>
              <a:rPr lang="en-US" sz="2800" dirty="0" smtClean="0"/>
              <a:t>is </a:t>
            </a:r>
            <a:r>
              <a:rPr lang="hu-HU" sz="2800" dirty="0" smtClean="0"/>
              <a:t>(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/>
              <a:t>), </a:t>
            </a:r>
            <a:r>
              <a:rPr lang="en-US" sz="2800" dirty="0" smtClean="0"/>
              <a:t>while the signed distance of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hu-HU" sz="2800" dirty="0" smtClean="0"/>
              <a:t> </a:t>
            </a:r>
            <a:r>
              <a:rPr lang="en-US" sz="2800" dirty="0" smtClean="0"/>
              <a:t>is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980728"/>
            <a:ext cx="6157536" cy="26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02" y="3861048"/>
            <a:ext cx="4639056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25" y="5188798"/>
            <a:ext cx="21070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Training the linear machine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/>
              <a:t>The linear machine has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/>
              <a:t> </a:t>
            </a:r>
            <a:r>
              <a:rPr lang="en-US" sz="2800" dirty="0"/>
              <a:t>linear discriminant </a:t>
            </a:r>
            <a:r>
              <a:rPr lang="en-US" sz="2800" dirty="0" smtClean="0"/>
              <a:t>functions: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g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2, …m</a:t>
            </a:r>
            <a:endParaRPr lang="hu-HU" sz="2800" dirty="0"/>
          </a:p>
          <a:p>
            <a:r>
              <a:rPr lang="en-US" sz="2800" dirty="0"/>
              <a:t>We can optimize the weights of each of these functions to separate the actual class from all the other classes (“one against the rest” approach)</a:t>
            </a:r>
          </a:p>
          <a:p>
            <a:pPr lvl="1"/>
            <a:r>
              <a:rPr lang="en-US" sz="2400" dirty="0"/>
              <a:t>This way, we </a:t>
            </a:r>
            <a:r>
              <a:rPr lang="en-US" sz="2400" dirty="0" smtClean="0"/>
              <a:t>reduce </a:t>
            </a:r>
            <a:r>
              <a:rPr lang="en-US" sz="2400" dirty="0"/>
              <a:t>the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/>
              <a:t>-class </a:t>
            </a:r>
            <a:r>
              <a:rPr lang="en-US" sz="2400" dirty="0"/>
              <a:t>classification </a:t>
            </a:r>
            <a:r>
              <a:rPr lang="en-US" sz="2400" dirty="0" smtClean="0"/>
              <a:t>task to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2-class </a:t>
            </a:r>
            <a:r>
              <a:rPr lang="en-US" sz="2400" dirty="0" smtClean="0"/>
              <a:t>tasks</a:t>
            </a:r>
            <a:endParaRPr lang="en-US" sz="2400" dirty="0"/>
          </a:p>
          <a:p>
            <a:r>
              <a:rPr lang="en-US" sz="2800" dirty="0"/>
              <a:t>Each of these linear classifiers can be trained </a:t>
            </a:r>
            <a:r>
              <a:rPr lang="en-US" sz="2800" dirty="0" smtClean="0"/>
              <a:t>separately</a:t>
            </a:r>
          </a:p>
          <a:p>
            <a:pPr lvl="1"/>
            <a:r>
              <a:rPr lang="en-US" sz="2400" dirty="0" smtClean="0"/>
              <a:t>Actual class</a:t>
            </a:r>
            <a:r>
              <a:rPr lang="hu-HU" sz="2400" dirty="0" smtClean="0"/>
              <a:t>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/>
              <a:t> </a:t>
            </a:r>
            <a:r>
              <a:rPr lang="en-US" sz="2400" dirty="0" smtClean="0"/>
              <a:t>; all </a:t>
            </a:r>
            <a:r>
              <a:rPr lang="en-US" sz="2400" dirty="0"/>
              <a:t>the other </a:t>
            </a:r>
            <a:r>
              <a:rPr lang="en-US" sz="2400" dirty="0" smtClean="0"/>
              <a:t>samples</a:t>
            </a:r>
            <a:r>
              <a:rPr lang="hu-HU" sz="2400" dirty="0" smtClean="0"/>
              <a:t>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  <a:p>
            <a:r>
              <a:rPr lang="en-US" sz="2800" dirty="0"/>
              <a:t>Any of the previously discussed methods can be used for </a:t>
            </a:r>
            <a:r>
              <a:rPr lang="en-US" sz="2800" dirty="0" smtClean="0"/>
              <a:t>training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40258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Multiclass logistic regression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en-US" sz="2800" dirty="0" smtClean="0"/>
              <a:t>Similarly </a:t>
            </a:r>
            <a:r>
              <a:rPr lang="en-US" sz="2800" dirty="0"/>
              <a:t>to logistic regression for </a:t>
            </a:r>
            <a:r>
              <a:rPr lang="en-US" sz="2800" dirty="0" smtClean="0"/>
              <a:t>two </a:t>
            </a:r>
            <a:r>
              <a:rPr lang="en-US" sz="2800" dirty="0"/>
              <a:t>classes, we can modify the linear regression function to a function that returns non-negative values between 0 and 1, and the outputs add up to one</a:t>
            </a:r>
          </a:p>
          <a:p>
            <a:pPr lvl="1"/>
            <a:r>
              <a:rPr lang="en-US" sz="2400" dirty="0" smtClean="0"/>
              <a:t>These outputs </a:t>
            </a:r>
            <a:r>
              <a:rPr lang="en-US" sz="2400" dirty="0"/>
              <a:t>can be interpreted as posterior </a:t>
            </a:r>
            <a:r>
              <a:rPr lang="en-US" sz="2400" dirty="0" smtClean="0"/>
              <a:t>probabilities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endParaRPr lang="hu-HU" sz="2400" dirty="0"/>
          </a:p>
          <a:p>
            <a:r>
              <a:rPr lang="en-US" sz="2800" dirty="0"/>
              <a:t>We will use the </a:t>
            </a:r>
            <a:r>
              <a:rPr lang="en-US" sz="2800" dirty="0" err="1"/>
              <a:t>softmax</a:t>
            </a:r>
            <a:r>
              <a:rPr lang="en-US" sz="2800" dirty="0"/>
              <a:t> function for </a:t>
            </a:r>
            <a:r>
              <a:rPr lang="en-US" sz="2800" dirty="0" smtClean="0"/>
              <a:t>this</a:t>
            </a:r>
            <a:r>
              <a:rPr lang="hu-HU" sz="2800" dirty="0" smtClean="0"/>
              <a:t> </a:t>
            </a:r>
            <a:r>
              <a:rPr lang="hu-HU" sz="2800" dirty="0"/>
              <a:t>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</a:t>
            </a:r>
            <a:r>
              <a:rPr lang="en-US" sz="2800" dirty="0" smtClean="0"/>
              <a:t>is the class index</a:t>
            </a:r>
            <a:r>
              <a:rPr lang="hu-HU" sz="2800" dirty="0" smtClean="0"/>
              <a:t>):</a:t>
            </a:r>
            <a:endParaRPr lang="hu-HU" sz="2800" dirty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r>
              <a:rPr lang="en-US" sz="2800" dirty="0"/>
              <a:t>Let’s define the target </a:t>
            </a:r>
            <a:r>
              <a:rPr lang="en-US" sz="2800" dirty="0" smtClean="0"/>
              <a:t>vector as</a:t>
            </a:r>
            <a:r>
              <a:rPr lang="hu-HU" sz="2800" dirty="0" smtClean="0"/>
              <a:t>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1, 0,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, </a:t>
            </a:r>
            <a:r>
              <a:rPr lang="en-US" sz="2800" dirty="0"/>
              <a:t>where there is only one 1 at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position, where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dirty="0"/>
              <a:t>is the class of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/>
              <a:t>th</a:t>
            </a:r>
            <a:r>
              <a:rPr lang="en-US" sz="2800" dirty="0" smtClean="0"/>
              <a:t> sample</a:t>
            </a:r>
            <a:endParaRPr lang="hu-HU" sz="2800" dirty="0"/>
          </a:p>
          <a:p>
            <a:pPr lvl="1"/>
            <a:r>
              <a:rPr lang="en-US" sz="2400" dirty="0"/>
              <a:t>This is </a:t>
            </a:r>
            <a:r>
              <a:rPr lang="en-US" sz="2400" dirty="0" smtClean="0"/>
              <a:t>also known </a:t>
            </a:r>
            <a:r>
              <a:rPr lang="en-US" sz="2400" dirty="0"/>
              <a:t>as “1-of-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/>
              <a:t>” </a:t>
            </a:r>
            <a:r>
              <a:rPr lang="en-US" sz="2400" dirty="0" smtClean="0"/>
              <a:t>coding</a:t>
            </a:r>
            <a:r>
              <a:rPr lang="hu-HU" sz="2400" dirty="0" smtClean="0"/>
              <a:t> (</a:t>
            </a:r>
            <a:r>
              <a:rPr lang="en-US" sz="2400" dirty="0" smtClean="0"/>
              <a:t>or “</a:t>
            </a:r>
            <a:r>
              <a:rPr lang="hu-HU" sz="2400" dirty="0" err="1" smtClean="0"/>
              <a:t>one-hot</a:t>
            </a:r>
            <a:r>
              <a:rPr lang="hu-HU" sz="2400" dirty="0" smtClean="0"/>
              <a:t> </a:t>
            </a:r>
            <a:r>
              <a:rPr lang="hu-HU" sz="2400" dirty="0" err="1" smtClean="0"/>
              <a:t>encoding</a:t>
            </a:r>
            <a:r>
              <a:rPr lang="hu-HU" sz="2400" dirty="0" smtClean="0"/>
              <a:t>”)</a:t>
            </a:r>
            <a:endParaRPr lang="hu-HU" sz="2400" dirty="0"/>
          </a:p>
          <a:p>
            <a:endParaRPr lang="hu-HU" sz="2800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39838"/>
              </p:ext>
            </p:extLst>
          </p:nvPr>
        </p:nvGraphicFramePr>
        <p:xfrm>
          <a:off x="3743449" y="3429000"/>
          <a:ext cx="25685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Equation" r:id="rId3" imgW="1155600" imgH="482400" progId="Equation.3">
                  <p:embed/>
                </p:oleObj>
              </mc:Choice>
              <mc:Fallback>
                <p:oleObj name="Equation" r:id="rId3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449" y="3429000"/>
                        <a:ext cx="256857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3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Multiclass logistic regression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pPr lvl="2"/>
            <a:endParaRPr lang="hu-HU" sz="2000" dirty="0" smtClean="0"/>
          </a:p>
          <a:p>
            <a:r>
              <a:rPr lang="en-US" sz="2800" dirty="0"/>
              <a:t>Using the 1-of-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/>
              <a:t> target vector, </a:t>
            </a:r>
            <a:r>
              <a:rPr lang="en-US" sz="2800" dirty="0" smtClean="0"/>
              <a:t>the </a:t>
            </a:r>
            <a:r>
              <a:rPr lang="en-US" sz="2800" dirty="0"/>
              <a:t>likelihood </a:t>
            </a:r>
            <a:r>
              <a:rPr lang="en-US" sz="2800" dirty="0" smtClean="0"/>
              <a:t>will be:</a:t>
            </a:r>
            <a:endParaRPr lang="en-US" sz="2800" dirty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 </a:t>
            </a:r>
            <a:r>
              <a:rPr lang="en-US" sz="2400" dirty="0"/>
              <a:t>vector only one of the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</a:t>
            </a:r>
            <a:r>
              <a:rPr lang="en-US" sz="2400" dirty="0"/>
              <a:t>terms is different from 1</a:t>
            </a:r>
            <a:r>
              <a:rPr lang="en-US" sz="2400" dirty="0" smtClean="0"/>
              <a:t>!</a:t>
            </a:r>
            <a:endParaRPr lang="hu-HU" sz="2400" dirty="0"/>
          </a:p>
          <a:p>
            <a:r>
              <a:rPr lang="en-US" sz="2800" dirty="0"/>
              <a:t>Taking the negative of the </a:t>
            </a:r>
            <a:r>
              <a:rPr lang="en-US" sz="2800" dirty="0" smtClean="0"/>
              <a:t>logarithm, </a:t>
            </a:r>
            <a:r>
              <a:rPr lang="en-US" sz="2800" dirty="0"/>
              <a:t>we obtain the cross-entropy error function for multiple classes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Notice that </a:t>
            </a:r>
            <a:r>
              <a:rPr lang="en-US" sz="2400" dirty="0" smtClean="0"/>
              <a:t>again, </a:t>
            </a:r>
            <a:r>
              <a:rPr lang="en-US" sz="2400" dirty="0"/>
              <a:t>only </a:t>
            </a:r>
            <a:r>
              <a:rPr lang="en-US" sz="2400" dirty="0" smtClean="0"/>
              <a:t>one </a:t>
            </a:r>
            <a:r>
              <a:rPr lang="en-US" sz="2400" dirty="0"/>
              <a:t>component is different from 0, which is the component that belongs to the correct class</a:t>
            </a:r>
          </a:p>
          <a:p>
            <a:r>
              <a:rPr lang="en-US" sz="2800" dirty="0" smtClean="0"/>
              <a:t>Similarly </a:t>
            </a:r>
            <a:r>
              <a:rPr lang="en-US" sz="2800" dirty="0"/>
              <a:t>to the two-class case, we can perform the optimization by calculating the derivative and applying gradient descent</a:t>
            </a:r>
          </a:p>
          <a:p>
            <a:endParaRPr lang="hu-HU" sz="2800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59395"/>
              </p:ext>
            </p:extLst>
          </p:nvPr>
        </p:nvGraphicFramePr>
        <p:xfrm>
          <a:off x="7752184" y="3052316"/>
          <a:ext cx="34432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Equation" r:id="rId3" imgW="1549080" imgH="431640" progId="Equation.3">
                  <p:embed/>
                </p:oleObj>
              </mc:Choice>
              <mc:Fallback>
                <p:oleObj name="Equation" r:id="rId3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4" y="3052316"/>
                        <a:ext cx="34432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79163"/>
              </p:ext>
            </p:extLst>
          </p:nvPr>
        </p:nvGraphicFramePr>
        <p:xfrm>
          <a:off x="9840416" y="1671985"/>
          <a:ext cx="20875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1" name="Equation" r:id="rId5" imgW="939600" imgH="431640" progId="Equation.3">
                  <p:embed/>
                </p:oleObj>
              </mc:Choice>
              <mc:Fallback>
                <p:oleObj name="Equation" r:id="rId5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0416" y="1671985"/>
                        <a:ext cx="2087562" cy="9588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4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Linear classifiers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en-US" sz="2800" dirty="0" smtClean="0"/>
              <a:t>Now we </a:t>
            </a:r>
            <a:r>
              <a:rPr lang="en-US" sz="2800" dirty="0"/>
              <a:t>focus on methods that directly model the discriminant functions</a:t>
            </a:r>
          </a:p>
          <a:p>
            <a:r>
              <a:rPr lang="en-US" sz="2800" dirty="0"/>
              <a:t>As the simplest case, we will study the case of </a:t>
            </a:r>
            <a:r>
              <a:rPr lang="en-US" sz="2800" b="1" dirty="0"/>
              <a:t>linear </a:t>
            </a:r>
            <a:r>
              <a:rPr lang="en-US" sz="2800" dirty="0"/>
              <a:t>discriminant functions</a:t>
            </a:r>
          </a:p>
          <a:p>
            <a:pPr lvl="1"/>
            <a:r>
              <a:rPr lang="en-US" sz="2400" dirty="0"/>
              <a:t>We know that they are optimal in the case of Gaussian class distributions with equal </a:t>
            </a:r>
            <a:r>
              <a:rPr lang="en-US" sz="2400" dirty="0" err="1"/>
              <a:t>covariances</a:t>
            </a:r>
            <a:endParaRPr lang="en-US" sz="2400" dirty="0"/>
          </a:p>
          <a:p>
            <a:pPr lvl="1"/>
            <a:r>
              <a:rPr lang="en-US" sz="2400" dirty="0"/>
              <a:t>They may not be optimal for other distributions, but they are very easy to </a:t>
            </a:r>
            <a:r>
              <a:rPr lang="en-US" sz="2400" dirty="0" smtClean="0"/>
              <a:t>use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67" y="3933056"/>
            <a:ext cx="3421683" cy="27363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908720"/>
            <a:ext cx="2979064" cy="28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Linear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classifiers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en-US" sz="2800" dirty="0" smtClean="0"/>
              <a:t>They perform poorly for most practical problems</a:t>
            </a:r>
            <a:endParaRPr lang="hu-HU" sz="2800" dirty="0" smtClean="0"/>
          </a:p>
          <a:p>
            <a:pPr lvl="1"/>
            <a:r>
              <a:rPr lang="en-US" sz="2400" dirty="0"/>
              <a:t>But </a:t>
            </a:r>
            <a:r>
              <a:rPr lang="en-US" sz="2400" dirty="0" smtClean="0"/>
              <a:t>they will </a:t>
            </a:r>
            <a:r>
              <a:rPr lang="en-US" sz="2400" dirty="0"/>
              <a:t>form the basis of two of the best machine learning </a:t>
            </a:r>
            <a:r>
              <a:rPr lang="en-US" sz="2400" dirty="0" smtClean="0"/>
              <a:t>approaches: </a:t>
            </a:r>
            <a:r>
              <a:rPr lang="en-US" sz="2400" b="1" dirty="0"/>
              <a:t>neural networks </a:t>
            </a:r>
            <a:r>
              <a:rPr lang="en-US" sz="2400" dirty="0"/>
              <a:t>and </a:t>
            </a:r>
            <a:r>
              <a:rPr lang="en-US" sz="2400" b="1" dirty="0"/>
              <a:t>support vector machines</a:t>
            </a:r>
          </a:p>
          <a:p>
            <a:r>
              <a:rPr lang="en-US" sz="2800" dirty="0"/>
              <a:t>First, we </a:t>
            </a:r>
            <a:r>
              <a:rPr lang="en-US" sz="2800" dirty="0" smtClean="0"/>
              <a:t>discuss </a:t>
            </a:r>
            <a:r>
              <a:rPr lang="en-US" sz="2800" dirty="0"/>
              <a:t>the case of having only </a:t>
            </a:r>
            <a:r>
              <a:rPr lang="en-US" sz="2800" dirty="0" smtClean="0"/>
              <a:t>two </a:t>
            </a:r>
            <a:r>
              <a:rPr lang="en-US" sz="2800" dirty="0"/>
              <a:t>classes</a:t>
            </a:r>
          </a:p>
          <a:p>
            <a:pPr lvl="1"/>
            <a:r>
              <a:rPr lang="en-US" sz="2400" dirty="0" smtClean="0"/>
              <a:t>…since that leads to a simpler model</a:t>
            </a:r>
          </a:p>
          <a:p>
            <a:pPr lvl="1"/>
            <a:r>
              <a:rPr lang="en-US" sz="2400" dirty="0" smtClean="0"/>
              <a:t>Later </a:t>
            </a:r>
            <a:r>
              <a:rPr lang="en-US" sz="2400" dirty="0"/>
              <a:t>we will see how to extend the methods to more </a:t>
            </a:r>
            <a:r>
              <a:rPr lang="en-US" sz="2400" dirty="0" smtClean="0"/>
              <a:t>classes</a:t>
            </a:r>
            <a:endParaRPr lang="en-US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46" y="1052736"/>
            <a:ext cx="3209925" cy="27717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27" y="3573016"/>
            <a:ext cx="562977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Linear discriminant functions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discriminant function is called </a:t>
            </a:r>
            <a:r>
              <a:rPr lang="en-US" sz="2800" b="1" dirty="0"/>
              <a:t>linear </a:t>
            </a:r>
            <a:r>
              <a:rPr lang="en-US" sz="2800" dirty="0"/>
              <a:t>if it has the </a:t>
            </a:r>
            <a:r>
              <a:rPr lang="en-US" sz="2800" dirty="0" smtClean="0"/>
              <a:t>form: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g(x)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…where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dirty="0" smtClean="0"/>
              <a:t> </a:t>
            </a:r>
            <a:r>
              <a:rPr lang="en-US" sz="2400" dirty="0" smtClean="0"/>
              <a:t>is the weight vector and</a:t>
            </a:r>
            <a:r>
              <a:rPr lang="hu-HU" sz="2400" dirty="0" smtClean="0"/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400" dirty="0"/>
              <a:t> </a:t>
            </a:r>
            <a:r>
              <a:rPr lang="en-US" sz="2400" dirty="0" smtClean="0"/>
              <a:t>is the “bias” or “threshold”</a:t>
            </a:r>
            <a:endParaRPr lang="hu-HU" sz="2400" dirty="0"/>
          </a:p>
          <a:p>
            <a:r>
              <a:rPr lang="en-US" sz="2800" dirty="0"/>
              <a:t>The linear discriminant function is a line in 1D, </a:t>
            </a:r>
            <a:r>
              <a:rPr lang="en-US" sz="2800" dirty="0" smtClean="0"/>
              <a:t>a plane </a:t>
            </a:r>
            <a:r>
              <a:rPr lang="en-US" sz="2800" dirty="0"/>
              <a:t>in 2D,…</a:t>
            </a:r>
          </a:p>
          <a:p>
            <a:r>
              <a:rPr lang="en-US" sz="2800" dirty="0" smtClean="0"/>
              <a:t>The decision boundary is where</a:t>
            </a:r>
            <a:endParaRPr lang="hu-HU" sz="2800" dirty="0"/>
          </a:p>
          <a:p>
            <a:pPr lvl="1"/>
            <a:r>
              <a:rPr lang="en-US" sz="2400" dirty="0" smtClean="0"/>
              <a:t>It is a point in </a:t>
            </a:r>
            <a:r>
              <a:rPr lang="hu-HU" sz="2400" dirty="0" smtClean="0"/>
              <a:t>1D, </a:t>
            </a:r>
            <a:r>
              <a:rPr lang="en-US" sz="2400" dirty="0" smtClean="0"/>
              <a:t>a line in </a:t>
            </a:r>
            <a:r>
              <a:rPr lang="hu-HU" sz="2400" dirty="0" smtClean="0"/>
              <a:t>2D, </a:t>
            </a:r>
            <a:r>
              <a:rPr lang="en-US" sz="2400" dirty="0" smtClean="0"/>
              <a:t>a plane in </a:t>
            </a:r>
            <a:r>
              <a:rPr lang="hu-HU" sz="2400" dirty="0" smtClean="0"/>
              <a:t>3D, </a:t>
            </a:r>
            <a:r>
              <a:rPr lang="hu-HU" sz="2400" dirty="0" smtClean="0"/>
              <a:t>…</a:t>
            </a:r>
            <a:r>
              <a:rPr lang="en-US" sz="2400" dirty="0" smtClean="0"/>
              <a:t> </a:t>
            </a:r>
            <a:r>
              <a:rPr lang="hu-HU" sz="2400" dirty="0" smtClean="0"/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hyperplane</a:t>
            </a:r>
            <a:r>
              <a:rPr lang="hu-HU" sz="2400" dirty="0" smtClean="0">
                <a:sym typeface="Wingdings" panose="05000000000000000000" pitchFamily="2" charset="2"/>
              </a:rPr>
              <a:t>)</a:t>
            </a:r>
            <a:endParaRPr lang="hu-H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365104"/>
            <a:ext cx="4442752" cy="2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365104"/>
            <a:ext cx="4442899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69462"/>
              </p:ext>
            </p:extLst>
          </p:nvPr>
        </p:nvGraphicFramePr>
        <p:xfrm>
          <a:off x="6240016" y="3236044"/>
          <a:ext cx="28225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8" name="Equation" r:id="rId5" imgW="1269720" imgH="241200" progId="Equation.3">
                  <p:embed/>
                </p:oleObj>
              </mc:Choice>
              <mc:Fallback>
                <p:oleObj name="Equation" r:id="rId5" imgW="1269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3236044"/>
                        <a:ext cx="2822575" cy="5349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405592"/>
            <a:ext cx="3700586" cy="38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Some coordinate geometry…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pPr lvl="1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/>
              <a:t> </a:t>
            </a:r>
            <a:r>
              <a:rPr lang="en-US" sz="2800" dirty="0" smtClean="0"/>
              <a:t>determines</a:t>
            </a:r>
            <a:r>
              <a:rPr lang="hu-HU" sz="2800" dirty="0" smtClean="0"/>
              <a:t> </a:t>
            </a:r>
            <a:r>
              <a:rPr lang="en-US" sz="2800" dirty="0" smtClean="0"/>
              <a:t>the orientation of the decision surface (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)</a:t>
            </a:r>
            <a:endParaRPr lang="hu-HU" sz="2800" dirty="0"/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dirty="0" smtClean="0"/>
              <a:t> </a:t>
            </a:r>
            <a:r>
              <a:rPr lang="en-US" sz="2400" dirty="0" smtClean="0"/>
              <a:t>is the normal vector of the plane</a:t>
            </a:r>
            <a:endParaRPr lang="hu-HU" sz="2400" dirty="0"/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/>
              <a:t> </a:t>
            </a:r>
            <a:r>
              <a:rPr lang="en-US" sz="2800" dirty="0" smtClean="0"/>
              <a:t>determines the location of the decision </a:t>
            </a:r>
            <a:r>
              <a:rPr lang="en-US" sz="2800" dirty="0" err="1" smtClean="0"/>
              <a:t>hyperplane</a:t>
            </a:r>
            <a:endParaRPr lang="hu-HU" sz="2800" dirty="0"/>
          </a:p>
          <a:p>
            <a:r>
              <a:rPr lang="en-US" sz="2800" dirty="0" smtClean="0"/>
              <a:t>Notice that multiplying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en-US" sz="2800" dirty="0"/>
              <a:t> </a:t>
            </a:r>
            <a:r>
              <a:rPr lang="en-US" sz="2800" dirty="0" smtClean="0"/>
              <a:t>by</a:t>
            </a:r>
            <a:r>
              <a:rPr lang="hu-HU" sz="2800" dirty="0" smtClean="0"/>
              <a:t> </a:t>
            </a:r>
            <a:r>
              <a:rPr lang="en-US" sz="2800" dirty="0" smtClean="0"/>
              <a:t>a constant changes the steepness of the discriminant function, but won’t change the </a:t>
            </a:r>
            <a:r>
              <a:rPr lang="en-US" sz="2800" dirty="0" err="1" smtClean="0"/>
              <a:t>dec.</a:t>
            </a:r>
            <a:r>
              <a:rPr lang="en-US" sz="2800" dirty="0" smtClean="0"/>
              <a:t> surface!</a:t>
            </a:r>
            <a:endParaRPr lang="hu-HU" sz="2800" dirty="0"/>
          </a:p>
          <a:p>
            <a:pPr lvl="1"/>
            <a:r>
              <a:rPr lang="en-US" sz="2400" dirty="0" smtClean="0"/>
              <a:t>So the distance of a point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 smtClean="0"/>
              <a:t>from the decision surface is given by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10454"/>
              </p:ext>
            </p:extLst>
          </p:nvPr>
        </p:nvGraphicFramePr>
        <p:xfrm>
          <a:off x="3503712" y="1250782"/>
          <a:ext cx="2286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4" name="Equation" r:id="rId4" imgW="1028520" imgH="241200" progId="Equation.3">
                  <p:embed/>
                </p:oleObj>
              </mc:Choice>
              <mc:Fallback>
                <p:oleObj name="Equation" r:id="rId4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250782"/>
                        <a:ext cx="2286000" cy="5349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88224"/>
              </p:ext>
            </p:extLst>
          </p:nvPr>
        </p:nvGraphicFramePr>
        <p:xfrm>
          <a:off x="8328248" y="5157192"/>
          <a:ext cx="12430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5" name="Equation" r:id="rId6" imgW="558720" imgH="444240" progId="Equation.3">
                  <p:embed/>
                </p:oleObj>
              </mc:Choice>
              <mc:Fallback>
                <p:oleObj name="Equation" r:id="rId6" imgW="558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248" y="5157192"/>
                        <a:ext cx="1243012" cy="985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gyenes összekötő nyíllal 9"/>
          <p:cNvCxnSpPr/>
          <p:nvPr/>
        </p:nvCxnSpPr>
        <p:spPr>
          <a:xfrm flipV="1">
            <a:off x="4079776" y="5794723"/>
            <a:ext cx="4176464" cy="2265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9145"/>
            <a:ext cx="5832525" cy="33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Simplifying the notation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814992" cy="4525963"/>
          </a:xfrm>
        </p:spPr>
        <p:txBody>
          <a:bodyPr/>
          <a:lstStyle/>
          <a:p>
            <a:r>
              <a:rPr lang="en-US" sz="2800" dirty="0" smtClean="0"/>
              <a:t>We simplify the notation by fusing</a:t>
            </a:r>
            <a:r>
              <a:rPr lang="hu-HU" sz="2800" dirty="0" smtClean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/>
              <a:t> </a:t>
            </a:r>
            <a:r>
              <a:rPr lang="en-US" sz="2800" dirty="0" smtClean="0"/>
              <a:t>in</a:t>
            </a:r>
            <a:r>
              <a:rPr lang="hu-HU" sz="2800" dirty="0" smtClean="0"/>
              <a:t>t</a:t>
            </a:r>
            <a:r>
              <a:rPr lang="en-US" sz="2800" dirty="0" smtClean="0"/>
              <a:t>o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hu-HU" sz="2800" dirty="0"/>
          </a:p>
          <a:p>
            <a:pPr lvl="1"/>
            <a:r>
              <a:rPr lang="en-US" sz="2400" dirty="0" smtClean="0"/>
              <a:t>Instead of</a:t>
            </a:r>
            <a:r>
              <a:rPr lang="hu-HU" sz="2400" dirty="0" smtClean="0"/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r>
              <a:rPr lang="en-US" sz="2400" dirty="0" smtClean="0"/>
              <a:t>we use the weight vector</a:t>
            </a:r>
            <a:r>
              <a:rPr lang="hu-HU" sz="2400" dirty="0" smtClean="0"/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a=(w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/>
          </a:p>
          <a:p>
            <a:pPr lvl="1"/>
            <a:r>
              <a:rPr lang="en-US" sz="2400" dirty="0" smtClean="0"/>
              <a:t>And we also augment the feature vector as</a:t>
            </a:r>
            <a:r>
              <a:rPr lang="hu-HU" sz="2400" dirty="0" smtClean="0"/>
              <a:t>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y=(1, 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/>
              <a:t>With this, instead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/>
              <a:t> </a:t>
            </a:r>
            <a:r>
              <a:rPr lang="en-US" sz="2800" dirty="0" smtClean="0"/>
              <a:t>we can write</a:t>
            </a:r>
            <a:r>
              <a:rPr lang="hu-HU" sz="2800" dirty="0" smtClean="0"/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g(y)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hu-HU" sz="2800" dirty="0"/>
          </a:p>
          <a:p>
            <a:r>
              <a:rPr lang="en-US" sz="2800" dirty="0" smtClean="0"/>
              <a:t>So we have a homogeneous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discriminant function</a:t>
            </a:r>
            <a:endParaRPr lang="hu-HU" sz="2800" dirty="0"/>
          </a:p>
          <a:p>
            <a:pPr lvl="1"/>
            <a:r>
              <a:rPr lang="en-US" sz="2400" dirty="0" smtClean="0"/>
              <a:t>Meaning that the decision boundary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goes through the origin</a:t>
            </a:r>
            <a:endParaRPr lang="hu-HU" sz="2400" dirty="0" smtClean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in the larger feature space (as we have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one more dimension)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52659</TotalTime>
  <Words>2234</Words>
  <Application>Microsoft Office PowerPoint</Application>
  <PresentationFormat>Szélesvásznú</PresentationFormat>
  <Paragraphs>369</Paragraphs>
  <Slides>49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4" baseType="lpstr">
      <vt:lpstr>Arial</vt:lpstr>
      <vt:lpstr>Times New Roman</vt:lpstr>
      <vt:lpstr>Wingdings</vt:lpstr>
      <vt:lpstr>Alapértelmezett terv</vt:lpstr>
      <vt:lpstr>Equation</vt:lpstr>
      <vt:lpstr>Linear classifiers</vt:lpstr>
      <vt:lpstr>Introduction</vt:lpstr>
      <vt:lpstr>Introduction #2</vt:lpstr>
      <vt:lpstr>Some naming conventions</vt:lpstr>
      <vt:lpstr>Linear classifiers</vt:lpstr>
      <vt:lpstr>Linear classifiers #2</vt:lpstr>
      <vt:lpstr>Linear discriminant functions</vt:lpstr>
      <vt:lpstr>Some coordinate geometry…</vt:lpstr>
      <vt:lpstr>Simplifying the notation</vt:lpstr>
      <vt:lpstr>Training the linear classifier</vt:lpstr>
      <vt:lpstr>Training the linear classifier #2</vt:lpstr>
      <vt:lpstr>Visualizing the classification problem</vt:lpstr>
      <vt:lpstr>Training the linear classifier</vt:lpstr>
      <vt:lpstr>Perceptron</vt:lpstr>
      <vt:lpstr>The perceptron learning rule</vt:lpstr>
      <vt:lpstr>The perceptron learning rule #2</vt:lpstr>
      <vt:lpstr>Visualization</vt:lpstr>
      <vt:lpstr>Training in batch</vt:lpstr>
      <vt:lpstr>Training by optimizing a target function</vt:lpstr>
      <vt:lpstr>Minimizing the error function</vt:lpstr>
      <vt:lpstr>Gradient descent</vt:lpstr>
      <vt:lpstr>Gradient descent #2</vt:lpstr>
      <vt:lpstr>Gradient descent visualization</vt:lpstr>
      <vt:lpstr>Gradient descent – the iterative method</vt:lpstr>
      <vt:lpstr>The weaknesses of gradient descent</vt:lpstr>
      <vt:lpstr>Variants of gradient descent</vt:lpstr>
      <vt:lpstr>Stochastic Gradient Descent</vt:lpstr>
      <vt:lpstr>The Mean Squared Error (MSE) error function</vt:lpstr>
      <vt:lpstr>Least squares linear regression</vt:lpstr>
      <vt:lpstr>Least squares linear regression #2</vt:lpstr>
      <vt:lpstr>Minimizing the MSE error</vt:lpstr>
      <vt:lpstr>The drawbacks of the analytical solution</vt:lpstr>
      <vt:lpstr>Minimizing the MSE error using gradient descent</vt:lpstr>
      <vt:lpstr>Problems with the „least squares linear regression” approach</vt:lpstr>
      <vt:lpstr>Problems with linear regression</vt:lpstr>
      <vt:lpstr>Logistic regression</vt:lpstr>
      <vt:lpstr>Logistic regression #2</vt:lpstr>
      <vt:lpstr>Advantages of logistic regression</vt:lpstr>
      <vt:lpstr>Maximum likelihood logistic regression</vt:lpstr>
      <vt:lpstr>Maximum likelihood logistic regression #2</vt:lpstr>
      <vt:lpstr>Maximum likelihood logistic regression #3</vt:lpstr>
      <vt:lpstr>Interpretability of logistic regression</vt:lpstr>
      <vt:lpstr>Multiple classes</vt:lpstr>
      <vt:lpstr>The linear machine</vt:lpstr>
      <vt:lpstr>Decision regions for the linear machine</vt:lpstr>
      <vt:lpstr>Decision regions for the linear machine</vt:lpstr>
      <vt:lpstr>Training the linear machine</vt:lpstr>
      <vt:lpstr>Multiclass logistic regression</vt:lpstr>
      <vt:lpstr>Multiclass logistic regression #2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1644</cp:revision>
  <cp:lastPrinted>2022-01-27T10:06:07Z</cp:lastPrinted>
  <dcterms:created xsi:type="dcterms:W3CDTF">2008-09-10T10:17:38Z</dcterms:created>
  <dcterms:modified xsi:type="dcterms:W3CDTF">2023-04-06T05:10:22Z</dcterms:modified>
</cp:coreProperties>
</file>